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0" r:id="rId1"/>
  </p:sldMasterIdLst>
  <p:notesMasterIdLst>
    <p:notesMasterId r:id="rId37"/>
  </p:notesMasterIdLst>
  <p:handoutMasterIdLst>
    <p:handoutMasterId r:id="rId38"/>
  </p:handoutMasterIdLst>
  <p:sldIdLst>
    <p:sldId id="258" r:id="rId2"/>
    <p:sldId id="269" r:id="rId3"/>
    <p:sldId id="504" r:id="rId4"/>
    <p:sldId id="506" r:id="rId5"/>
    <p:sldId id="505" r:id="rId6"/>
    <p:sldId id="407" r:id="rId7"/>
    <p:sldId id="460" r:id="rId8"/>
    <p:sldId id="461" r:id="rId9"/>
    <p:sldId id="507" r:id="rId10"/>
    <p:sldId id="480" r:id="rId11"/>
    <p:sldId id="466" r:id="rId12"/>
    <p:sldId id="467" r:id="rId13"/>
    <p:sldId id="462" r:id="rId14"/>
    <p:sldId id="296" r:id="rId15"/>
    <p:sldId id="470" r:id="rId16"/>
    <p:sldId id="469" r:id="rId17"/>
    <p:sldId id="484" r:id="rId18"/>
    <p:sldId id="455" r:id="rId19"/>
    <p:sldId id="463" r:id="rId20"/>
    <p:sldId id="502" r:id="rId21"/>
    <p:sldId id="475" r:id="rId22"/>
    <p:sldId id="485" r:id="rId23"/>
    <p:sldId id="489" r:id="rId24"/>
    <p:sldId id="490" r:id="rId25"/>
    <p:sldId id="491" r:id="rId26"/>
    <p:sldId id="401" r:id="rId27"/>
    <p:sldId id="271" r:id="rId28"/>
    <p:sldId id="503" r:id="rId29"/>
    <p:sldId id="493" r:id="rId30"/>
    <p:sldId id="494" r:id="rId31"/>
    <p:sldId id="496" r:id="rId32"/>
    <p:sldId id="497" r:id="rId33"/>
    <p:sldId id="498" r:id="rId34"/>
    <p:sldId id="499" r:id="rId35"/>
    <p:sldId id="508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6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B32"/>
    <a:srgbClr val="1B0E06"/>
    <a:srgbClr val="040404"/>
    <a:srgbClr val="787878"/>
    <a:srgbClr val="EA3332"/>
    <a:srgbClr val="FFFFFF"/>
    <a:srgbClr val="CD5FA1"/>
    <a:srgbClr val="F6AC14"/>
    <a:srgbClr val="ADC229"/>
    <a:srgbClr val="178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>
        <p:guide orient="horz" pos="56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470" y="-90"/>
      </p:cViewPr>
      <p:guideLst>
        <p:guide orient="horz" pos="2880"/>
        <p:guide pos="216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CBC1F841-1C50-C340-AA1E-DB48196D5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75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8B9B42D5-9C42-194E-8D0F-E50A8A0A8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2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BF098-F385-AA4D-8BBE-A618444A663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9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96A2334-D65E-C147-AE83-17E0349D791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34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96A2334-D65E-C147-AE83-17E0349D791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0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AB2F4CE-CFE1-D746-BCD7-B646AC4D4BF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05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8D87978-4BF5-564F-8868-AA71F646B2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90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596FD6C-EC09-EE42-AFE7-925BFFAC705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93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286E58C-03EB-B446-9E75-7983EDAF1F06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6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686CF9C-D7A1-244D-B43F-AEDE30B3232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1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686CF9C-D7A1-244D-B43F-AEDE30B3232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5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686CF9C-D7A1-244D-B43F-AEDE30B3232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30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686CF9C-D7A1-244D-B43F-AEDE30B3232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6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9B42D5-9C42-194E-8D0F-E50A8A0A85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2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9B42D5-9C42-194E-8D0F-E50A8A0A85A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7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1813C5B-2B68-4F4E-B82E-CD2F7BAF0CD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02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1813C5B-2B68-4F4E-B82E-CD2F7BAF0CD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4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5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8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0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0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10960100" cy="1135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0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1" descr="Depositphotos_37497937_original.jpg"/>
          <p:cNvPicPr>
            <a:picLocks noChangeAspect="1"/>
          </p:cNvPicPr>
          <p:nvPr userDrawn="1"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80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7" r:id="rId3"/>
    <p:sldLayoutId id="2147483862" r:id="rId4"/>
    <p:sldLayoutId id="2147483863" r:id="rId5"/>
    <p:sldLayoutId id="214748386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5588" y="1259543"/>
            <a:ext cx="9142413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THE HUMAN FALL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/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What is the origin of evil?</a:t>
            </a:r>
          </a:p>
          <a:p>
            <a:pPr algn="ctr">
              <a:defRPr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>
              <a:defRPr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30429"/>
              </p:ext>
            </p:extLst>
          </p:nvPr>
        </p:nvGraphicFramePr>
        <p:xfrm>
          <a:off x="2042319" y="1906036"/>
          <a:ext cx="8107363" cy="3881436"/>
        </p:xfrm>
        <a:graphic>
          <a:graphicData uri="http://schemas.openxmlformats.org/drawingml/2006/table">
            <a:tbl>
              <a:tblPr/>
              <a:tblGrid>
                <a:gridCol w="810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C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80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7008463" y="3177288"/>
            <a:ext cx="380720" cy="2610185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459834" y="1906036"/>
            <a:ext cx="380720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7377995" y="1702500"/>
            <a:ext cx="0" cy="563061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utoShape 13"/>
          <p:cNvSpPr>
            <a:spLocks noChangeArrowheads="1"/>
          </p:cNvSpPr>
          <p:nvPr/>
        </p:nvSpPr>
        <p:spPr bwMode="auto">
          <a:xfrm rot="8267479">
            <a:off x="8136426" y="2841678"/>
            <a:ext cx="380720" cy="2302907"/>
          </a:xfrm>
          <a:prstGeom prst="upArrow">
            <a:avLst>
              <a:gd name="adj1" fmla="val 34657"/>
              <a:gd name="adj2" fmla="val 75436"/>
            </a:avLst>
          </a:prstGeom>
          <a:solidFill>
            <a:schemeClr val="tx1">
              <a:lumMod val="65000"/>
              <a:lumOff val="35000"/>
            </a:schemeClr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05597" y="1286814"/>
            <a:ext cx="1440498" cy="47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 anchorCtr="1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Good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8732201" y="4855612"/>
            <a:ext cx="1440498" cy="47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 anchorCtr="1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Evil</a:t>
            </a:r>
          </a:p>
        </p:txBody>
      </p:sp>
      <p:pic>
        <p:nvPicPr>
          <p:cNvPr id="14" name="Picture 3" descr="Apple.ai">
            <a:extLst>
              <a:ext uri="{FF2B5EF4-FFF2-40B4-BE49-F238E27FC236}">
                <a16:creationId xmlns:a16="http://schemas.microsoft.com/office/drawing/2014/main" id="{70020A41-DB94-42AE-8D1F-C1BB19740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320" y="2265560"/>
            <a:ext cx="903042" cy="90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5B2E6159-9FDF-4E33-922F-DEA4FE545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524" y="2389416"/>
            <a:ext cx="405074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28650" indent="-841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01775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024063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54635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035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4607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79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751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en-US" altLang="zh-CN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宋体" charset="0"/>
                <a:cs typeface="宋体" charset="0"/>
              </a:rPr>
              <a:t>SEXUAL LOVE =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2C351F18-ADA0-43B1-BF26-CD9F4E1C52A7}"/>
              </a:ext>
            </a:extLst>
          </p:cNvPr>
          <p:cNvGrpSpPr>
            <a:grpSpLocks/>
          </p:cNvGrpSpPr>
          <p:nvPr/>
        </p:nvGrpSpPr>
        <p:grpSpPr bwMode="auto">
          <a:xfrm>
            <a:off x="5950368" y="564599"/>
            <a:ext cx="1170427" cy="1332752"/>
            <a:chOff x="2636838" y="1905000"/>
            <a:chExt cx="2205037" cy="2682240"/>
          </a:xfrm>
        </p:grpSpPr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E02C3293-3B5C-40D5-997F-2C2BE271C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4567155"/>
              <a:ext cx="2205037" cy="1826"/>
            </a:xfrm>
            <a:prstGeom prst="line">
              <a:avLst/>
            </a:prstGeom>
            <a:noFill/>
            <a:ln w="63360" cap="sq">
              <a:solidFill>
                <a:srgbClr val="F6AC1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sz="135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  <a:cs typeface="Arial Unicode MS" charset="0"/>
              </a:endParaRPr>
            </a:p>
          </p:txBody>
        </p:sp>
        <p:pic>
          <p:nvPicPr>
            <p:cNvPr id="25" name="Picture 28" descr="Physical Couple.png">
              <a:extLst>
                <a:ext uri="{FF2B5EF4-FFF2-40B4-BE49-F238E27FC236}">
                  <a16:creationId xmlns:a16="http://schemas.microsoft.com/office/drawing/2014/main" id="{2A117F1C-B9DA-4BEB-992E-194E621FD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905000"/>
              <a:ext cx="1671862" cy="268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4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“SERPENT”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682526" y="2308225"/>
            <a:ext cx="26225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rIns="54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 eaLnBrk="1" fontAlgn="b" hangingPunct="1"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ARCHANGEL </a:t>
            </a:r>
            <a:b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</a:b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LUCIFER</a:t>
            </a:r>
          </a:p>
        </p:txBody>
      </p:sp>
      <p:pic>
        <p:nvPicPr>
          <p:cNvPr id="31747" name="Picture 1" descr="SERPENT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671" y="1674579"/>
            <a:ext cx="1783606" cy="22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26038" y="1981229"/>
            <a:ext cx="1939925" cy="128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12000" b="1" baseline="-1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宋体" panose="02010600030101010101" pitchFamily="2" charset="-122"/>
                <a:cs typeface="+mn-cs"/>
              </a:rPr>
              <a:t>=</a:t>
            </a:r>
            <a:endParaRPr lang="sk-SK" altLang="en-US" sz="12000" b="1" baseline="-120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1" descr="Man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529" y="1421599"/>
            <a:ext cx="1246602" cy="311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3811" y="4657260"/>
            <a:ext cx="8002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-457200"/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great dragon was thrown down, that ancient serpent, who is called the Devil and Satan, the deceiver of the whole 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thrown down to the earth, and his angels were thrown down with him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Revelation 12:9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69272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Sin of the Angels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81685" y="984183"/>
            <a:ext cx="836358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28650" indent="-841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01775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024063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54635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035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4607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79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751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457200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“And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angels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did not keep their own position but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 their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 dwelling have been kept by him in eternal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nether gloom until the judgment of the great day;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 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Sodom and Gomorrah and the surrounding cities,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likewise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acted immorally and indulged in unnatural lust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an example by undergoing a punishment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eternal fire.”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Jude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6-7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81685" y="4460778"/>
            <a:ext cx="8363586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01700" indent="-3603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01775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024063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54635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035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4607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79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751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EA3332"/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“Naked…and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ashamed”</a:t>
            </a:r>
          </a:p>
          <a:p>
            <a:pPr algn="r" eaLnBrk="1" hangingPunct="1">
              <a:buClr>
                <a:srgbClr val="EA3332"/>
              </a:buClr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—Genesis 2:25</a:t>
            </a:r>
          </a:p>
          <a:p>
            <a:pPr eaLnBrk="1" hangingPunct="1">
              <a:buClr>
                <a:srgbClr val="EA3332"/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“Covered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nakedness”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Clr>
                <a:srgbClr val="EA3332"/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—Genesis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3:7</a:t>
            </a:r>
          </a:p>
          <a:p>
            <a:pPr algn="r" eaLnBrk="1" hangingPunct="1">
              <a:buClr>
                <a:srgbClr val="EA3332"/>
              </a:buClr>
              <a:defRPr/>
            </a:pP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+mn-cs"/>
            </a:endParaRPr>
          </a:p>
        </p:txBody>
      </p:sp>
      <p:sp>
        <p:nvSpPr>
          <p:cNvPr id="7" name="Rectangle 65"/>
          <p:cNvSpPr>
            <a:spLocks noChangeArrowheads="1"/>
          </p:cNvSpPr>
          <p:nvPr/>
        </p:nvSpPr>
        <p:spPr bwMode="auto">
          <a:xfrm>
            <a:off x="1524000" y="3486659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Sin of Adam &amp; Eve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0"/>
          <p:cNvGrpSpPr>
            <a:grpSpLocks/>
          </p:cNvGrpSpPr>
          <p:nvPr/>
        </p:nvGrpSpPr>
        <p:grpSpPr bwMode="auto">
          <a:xfrm>
            <a:off x="1824039" y="1608139"/>
            <a:ext cx="2192337" cy="4865687"/>
            <a:chOff x="106934" y="1607920"/>
            <a:chExt cx="2192228" cy="4866024"/>
          </a:xfrm>
        </p:grpSpPr>
        <p:grpSp>
          <p:nvGrpSpPr>
            <p:cNvPr id="27665" name="Group 8"/>
            <p:cNvGrpSpPr>
              <a:grpSpLocks/>
            </p:cNvGrpSpPr>
            <p:nvPr/>
          </p:nvGrpSpPr>
          <p:grpSpPr bwMode="auto">
            <a:xfrm>
              <a:off x="106934" y="1607920"/>
              <a:ext cx="2192228" cy="4218170"/>
              <a:chOff x="380953" y="1539872"/>
              <a:chExt cx="2392617" cy="4603751"/>
            </a:xfrm>
          </p:grpSpPr>
          <p:pic>
            <p:nvPicPr>
              <p:cNvPr id="27667" name="Picture 6" descr="Man.ai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070" y="1539872"/>
                <a:ext cx="1841500" cy="4603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8" name="Picture 1" descr="Man.ai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953" y="1539875"/>
                <a:ext cx="1835150" cy="458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94265" y="5997661"/>
              <a:ext cx="1327084" cy="476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algn="ctr" eaLnBrk="1" fontAlgn="b" hangingPunct="1">
                <a:spcBef>
                  <a:spcPts val="0"/>
                </a:spcBef>
                <a:defRPr/>
              </a:pPr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cs typeface="+mn-cs"/>
                </a:rPr>
                <a:t>ADAM</a:t>
              </a:r>
            </a:p>
          </p:txBody>
        </p:sp>
      </p:grpSp>
      <p:grpSp>
        <p:nvGrpSpPr>
          <p:cNvPr id="27651" name="Group 21"/>
          <p:cNvGrpSpPr>
            <a:grpSpLocks/>
          </p:cNvGrpSpPr>
          <p:nvPr/>
        </p:nvGrpSpPr>
        <p:grpSpPr bwMode="auto">
          <a:xfrm>
            <a:off x="4897438" y="1608139"/>
            <a:ext cx="2152650" cy="4865687"/>
            <a:chOff x="3203030" y="1607447"/>
            <a:chExt cx="2152746" cy="4866497"/>
          </a:xfrm>
        </p:grpSpPr>
        <p:grpSp>
          <p:nvGrpSpPr>
            <p:cNvPr id="27661" name="Group 10"/>
            <p:cNvGrpSpPr>
              <a:grpSpLocks/>
            </p:cNvGrpSpPr>
            <p:nvPr/>
          </p:nvGrpSpPr>
          <p:grpSpPr bwMode="auto">
            <a:xfrm>
              <a:off x="3203030" y="1607447"/>
              <a:ext cx="2152746" cy="4207780"/>
              <a:chOff x="3161345" y="1539875"/>
              <a:chExt cx="2349526" cy="4592410"/>
            </a:xfrm>
          </p:grpSpPr>
          <p:pic>
            <p:nvPicPr>
              <p:cNvPr id="27663" name="Picture 5" descr="Woman.ai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246" y="1568222"/>
                <a:ext cx="1825625" cy="456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4" name="Picture 2" descr="Woman.ai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1345" y="1539875"/>
                <a:ext cx="1835150" cy="458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615798" y="5997615"/>
              <a:ext cx="1327209" cy="476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algn="ctr" eaLnBrk="1" fontAlgn="b" hangingPunct="1">
                <a:spcBef>
                  <a:spcPts val="0"/>
                </a:spcBef>
                <a:defRPr/>
              </a:pPr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cs typeface="+mn-cs"/>
                </a:rPr>
                <a:t>EVE</a:t>
              </a:r>
            </a:p>
          </p:txBody>
        </p:sp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083746" y="5991579"/>
            <a:ext cx="217887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rIns="54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 eaLnBrk="1" fontAlgn="b" hangingPunct="1"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ARCHANGEL</a:t>
            </a:r>
          </a:p>
        </p:txBody>
      </p:sp>
      <p:grpSp>
        <p:nvGrpSpPr>
          <p:cNvPr id="27653" name="Group 11"/>
          <p:cNvGrpSpPr>
            <a:grpSpLocks/>
          </p:cNvGrpSpPr>
          <p:nvPr/>
        </p:nvGrpSpPr>
        <p:grpSpPr bwMode="auto">
          <a:xfrm>
            <a:off x="3664200" y="3386742"/>
            <a:ext cx="1698625" cy="1517046"/>
            <a:chOff x="2344986" y="1911955"/>
            <a:chExt cx="1698625" cy="1517045"/>
          </a:xfrm>
        </p:grpSpPr>
        <p:sp>
          <p:nvSpPr>
            <p:cNvPr id="16" name="Line 11"/>
            <p:cNvSpPr>
              <a:spLocks noChangeShapeType="1"/>
            </p:cNvSpPr>
            <p:nvPr/>
          </p:nvSpPr>
          <p:spPr bwMode="auto">
            <a:xfrm rot="10800000" flipV="1">
              <a:off x="2538412" y="3429000"/>
              <a:ext cx="1187450" cy="0"/>
            </a:xfrm>
            <a:prstGeom prst="line">
              <a:avLst/>
            </a:prstGeom>
            <a:noFill/>
            <a:ln w="127000">
              <a:solidFill>
                <a:srgbClr val="787878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2344986" y="1911955"/>
              <a:ext cx="1698625" cy="1211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Illicit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Physical   Love</a:t>
              </a:r>
            </a:p>
          </p:txBody>
        </p:sp>
      </p:grpSp>
      <p:grpSp>
        <p:nvGrpSpPr>
          <p:cNvPr id="27654" name="Group 19"/>
          <p:cNvGrpSpPr>
            <a:grpSpLocks/>
          </p:cNvGrpSpPr>
          <p:nvPr/>
        </p:nvGrpSpPr>
        <p:grpSpPr bwMode="auto">
          <a:xfrm>
            <a:off x="6811819" y="3386742"/>
            <a:ext cx="1698625" cy="1517046"/>
            <a:chOff x="5775181" y="1911955"/>
            <a:chExt cx="1698625" cy="1517045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auto">
            <a:xfrm rot="10800000" flipV="1">
              <a:off x="5959476" y="3429000"/>
              <a:ext cx="1187450" cy="0"/>
            </a:xfrm>
            <a:prstGeom prst="line">
              <a:avLst/>
            </a:prstGeom>
            <a:noFill/>
            <a:ln w="127000">
              <a:solidFill>
                <a:srgbClr val="787878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5775181" y="1911955"/>
              <a:ext cx="1698625" cy="1211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10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Illicit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Spiritual  Love</a:t>
              </a:r>
            </a:p>
          </p:txBody>
        </p:sp>
      </p:grpSp>
      <p:pic>
        <p:nvPicPr>
          <p:cNvPr id="22" name="Picture 1" descr="Man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2415" y="1634107"/>
            <a:ext cx="1681534" cy="42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4614" y="2041525"/>
            <a:ext cx="696118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What was the process and motivation behind the first fallen act?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POSITION OF ANGELS: SERVANTS 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048436" y="1025792"/>
            <a:ext cx="8054788" cy="47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" indent="-457200" eaLnBrk="1" hangingPunct="1">
              <a:spcAft>
                <a:spcPts val="0"/>
              </a:spcAft>
            </a:pPr>
            <a:r>
              <a:rPr lang="en-US" sz="2800" dirty="0">
                <a:solidFill>
                  <a:srgbClr val="404040"/>
                </a:solidFill>
                <a:latin typeface="Times New Roman" charset="0"/>
              </a:rPr>
              <a:t>“All angels [are] ministering spirits sent to serve [man]…”</a:t>
            </a:r>
          </a:p>
          <a:p>
            <a:pPr algn="r" eaLnBrk="1" hangingPunct="1">
              <a:spcAft>
                <a:spcPts val="1200"/>
              </a:spcAft>
            </a:pPr>
            <a:r>
              <a:rPr lang="en-US" sz="2500" dirty="0">
                <a:solidFill>
                  <a:srgbClr val="404040"/>
                </a:solidFill>
                <a:latin typeface="Times New Roman" charset="0"/>
              </a:rPr>
              <a:t>—Hebrews 1:14</a:t>
            </a:r>
          </a:p>
          <a:p>
            <a:pPr eaLnBrk="1" hangingPunct="1">
              <a:spcAft>
                <a:spcPts val="0"/>
              </a:spcAft>
            </a:pPr>
            <a:r>
              <a:rPr lang="en-US" sz="2800" dirty="0">
                <a:solidFill>
                  <a:srgbClr val="404040"/>
                </a:solidFill>
                <a:latin typeface="Times New Roman" charset="0"/>
              </a:rPr>
              <a:t>“We will judge the angels.”</a:t>
            </a:r>
          </a:p>
          <a:p>
            <a:pPr algn="r" eaLnBrk="1" hangingPunct="1">
              <a:spcAft>
                <a:spcPts val="1200"/>
              </a:spcAft>
            </a:pPr>
            <a:r>
              <a:rPr lang="en-US" sz="2500" dirty="0">
                <a:solidFill>
                  <a:srgbClr val="404040"/>
                </a:solidFill>
                <a:latin typeface="Times New Roman" charset="0"/>
              </a:rPr>
              <a:t>—1 Corinthians 6:3</a:t>
            </a:r>
          </a:p>
          <a:p>
            <a:pPr algn="r" eaLnBrk="1" hangingPunct="1">
              <a:spcAft>
                <a:spcPts val="1200"/>
              </a:spcAft>
            </a:pPr>
            <a:r>
              <a:rPr lang="en-US" sz="2500" dirty="0">
                <a:solidFill>
                  <a:srgbClr val="404040"/>
                </a:solidFill>
                <a:latin typeface="Times New Roman" charset="0"/>
              </a:rPr>
              <a:t/>
            </a:r>
            <a:br>
              <a:rPr lang="en-US" sz="2500" dirty="0">
                <a:solidFill>
                  <a:srgbClr val="404040"/>
                </a:solidFill>
                <a:latin typeface="Times New Roman" charset="0"/>
              </a:rPr>
            </a:br>
            <a:endParaRPr lang="en-US" sz="2500" dirty="0">
              <a:solidFill>
                <a:srgbClr val="404040"/>
              </a:solidFill>
              <a:latin typeface="Times New Roman" charset="0"/>
            </a:endParaRPr>
          </a:p>
          <a:p>
            <a:pPr marL="137160" indent="-457200" eaLnBrk="1" hangingPunct="1">
              <a:spcAft>
                <a:spcPts val="0"/>
              </a:spcAft>
            </a:pPr>
            <a:r>
              <a:rPr lang="en-US" sz="2800" dirty="0">
                <a:solidFill>
                  <a:srgbClr val="404040"/>
                </a:solidFill>
                <a:latin typeface="Times New Roman" charset="0"/>
              </a:rPr>
              <a:t>“Pray then like this: our Father who art in heaven, hallowed by thy name,…” </a:t>
            </a:r>
          </a:p>
          <a:p>
            <a:pPr algn="r" eaLnBrk="1" hangingPunct="1">
              <a:spcAft>
                <a:spcPts val="1200"/>
              </a:spcAft>
            </a:pPr>
            <a:r>
              <a:rPr lang="en-US" sz="2500" dirty="0">
                <a:solidFill>
                  <a:srgbClr val="404040"/>
                </a:solidFill>
                <a:latin typeface="Times New Roman" charset="0"/>
              </a:rPr>
              <a:t>  —Matthew 6:9</a:t>
            </a: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1D042563-0593-44A9-9D92-449D9732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54952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POSITION OF MAN AND WOMAN: CHILDREN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5279876" y="1091209"/>
            <a:ext cx="1339850" cy="1341437"/>
            <a:chOff x="3816350" y="1412875"/>
            <a:chExt cx="1511300" cy="1511300"/>
          </a:xfrm>
        </p:grpSpPr>
        <p:sp>
          <p:nvSpPr>
            <p:cNvPr id="763910" name="Oval 6"/>
            <p:cNvSpPr>
              <a:spLocks noChangeAspect="1" noChangeArrowheads="1"/>
            </p:cNvSpPr>
            <p:nvPr/>
          </p:nvSpPr>
          <p:spPr bwMode="auto">
            <a:xfrm>
              <a:off x="3816350" y="1412875"/>
              <a:ext cx="1511300" cy="1511300"/>
            </a:xfrm>
            <a:prstGeom prst="ellipse">
              <a:avLst/>
            </a:prstGeom>
            <a:solidFill>
              <a:srgbClr val="ADC229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7899" name="Text Box 7"/>
            <p:cNvSpPr txBox="1">
              <a:spLocks noChangeAspect="1" noChangeArrowheads="1"/>
            </p:cNvSpPr>
            <p:nvPr/>
          </p:nvSpPr>
          <p:spPr bwMode="auto">
            <a:xfrm>
              <a:off x="3909525" y="1570080"/>
              <a:ext cx="1311147" cy="687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25200" rIns="36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500" b="1" dirty="0">
                  <a:solidFill>
                    <a:schemeClr val="bg1"/>
                  </a:solidFill>
                  <a:latin typeface="Tahoma" charset="0"/>
                </a:rPr>
                <a:t>God</a:t>
              </a:r>
            </a:p>
          </p:txBody>
        </p:sp>
      </p:grpSp>
      <p:sp>
        <p:nvSpPr>
          <p:cNvPr id="12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Before the Creation of Man and Woman</a:t>
            </a:r>
          </a:p>
        </p:txBody>
      </p:sp>
      <p:sp>
        <p:nvSpPr>
          <p:cNvPr id="2" name="Oval 1"/>
          <p:cNvSpPr/>
          <p:nvPr/>
        </p:nvSpPr>
        <p:spPr>
          <a:xfrm>
            <a:off x="1640624" y="2518784"/>
            <a:ext cx="8606118" cy="4149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AutoShape 2"/>
          <p:cNvSpPr>
            <a:spLocks noChangeArrowheads="1"/>
          </p:cNvSpPr>
          <p:nvPr/>
        </p:nvSpPr>
        <p:spPr bwMode="auto">
          <a:xfrm rot="10800000">
            <a:off x="7198468" y="4207254"/>
            <a:ext cx="2936193" cy="80773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19 w 21600"/>
              <a:gd name="T13" fmla="*/ 6219 h 21600"/>
              <a:gd name="T14" fmla="*/ 15381 w 21600"/>
              <a:gd name="T15" fmla="*/ 1538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838" y="21600"/>
                </a:lnTo>
                <a:lnTo>
                  <a:pt x="127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A3332">
                  <a:shade val="30000"/>
                  <a:satMod val="115000"/>
                </a:srgbClr>
              </a:gs>
              <a:gs pos="50000">
                <a:srgbClr val="EA3332">
                  <a:shade val="67500"/>
                  <a:satMod val="115000"/>
                </a:srgbClr>
              </a:gs>
              <a:gs pos="100000">
                <a:srgbClr val="EA333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0" name="Group 3"/>
          <p:cNvGrpSpPr>
            <a:grpSpLocks/>
          </p:cNvGrpSpPr>
          <p:nvPr/>
        </p:nvGrpSpPr>
        <p:grpSpPr bwMode="auto">
          <a:xfrm>
            <a:off x="7996639" y="2906821"/>
            <a:ext cx="1339850" cy="1339850"/>
            <a:chOff x="3816350" y="4473575"/>
            <a:chExt cx="1511300" cy="1511300"/>
          </a:xfrm>
        </p:grpSpPr>
        <p:sp>
          <p:nvSpPr>
            <p:cNvPr id="763906" name="Oval 2"/>
            <p:cNvSpPr>
              <a:spLocks noChangeAspect="1" noChangeArrowheads="1"/>
            </p:cNvSpPr>
            <p:nvPr/>
          </p:nvSpPr>
          <p:spPr bwMode="auto">
            <a:xfrm>
              <a:off x="3816350" y="4473575"/>
              <a:ext cx="1511300" cy="1511300"/>
            </a:xfrm>
            <a:prstGeom prst="ellipse">
              <a:avLst/>
            </a:prstGeom>
            <a:solidFill>
              <a:srgbClr val="EA3332"/>
            </a:solidFill>
            <a:ln>
              <a:noFill/>
            </a:ln>
            <a:effectLst/>
            <a:extLst/>
          </p:spPr>
          <p:txBody>
            <a:bodyPr lIns="0" rIns="0" anchor="ctr"/>
            <a:lstStyle/>
            <a:p>
              <a:pPr algn="ctr" eaLnBrk="1" hangingPunct="1">
                <a:defRPr/>
              </a:pPr>
              <a:endPara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7901" name="Text Box 4"/>
            <p:cNvSpPr txBox="1">
              <a:spLocks noChangeAspect="1" noChangeArrowheads="1"/>
            </p:cNvSpPr>
            <p:nvPr/>
          </p:nvSpPr>
          <p:spPr bwMode="auto">
            <a:xfrm>
              <a:off x="3840163" y="4938258"/>
              <a:ext cx="1463675" cy="56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61200" rIns="36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500" b="1">
                  <a:solidFill>
                    <a:schemeClr val="bg1"/>
                  </a:solidFill>
                  <a:latin typeface="Tahoma" charset="0"/>
                </a:rPr>
                <a:t>Lucifer</a:t>
              </a:r>
            </a:p>
          </p:txBody>
        </p:sp>
      </p:grp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8484003" y="2137388"/>
            <a:ext cx="1704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0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Servant</a:t>
            </a:r>
          </a:p>
        </p:txBody>
      </p:sp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7814076" y="4429253"/>
            <a:ext cx="1704975" cy="5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000" b="1" dirty="0">
                <a:solidFill>
                  <a:schemeClr val="bg1"/>
                </a:solidFill>
                <a:latin typeface="Tahoma" charset="0"/>
                <a:ea typeface="宋体" charset="0"/>
                <a:cs typeface="宋体" charset="0"/>
              </a:rPr>
              <a:t>Angels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415104" y="3861450"/>
            <a:ext cx="191607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000" b="1" dirty="0">
                <a:solidFill>
                  <a:schemeClr val="bg1"/>
                </a:solidFill>
                <a:latin typeface="Tahoma" charset="0"/>
                <a:ea typeface="宋体" charset="0"/>
                <a:cs typeface="宋体" charset="0"/>
              </a:rPr>
              <a:t>Creation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 rot="7764963">
            <a:off x="6928769" y="1763468"/>
            <a:ext cx="268861" cy="1766678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18" y="1803499"/>
            <a:ext cx="403529" cy="3497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40624" y="2518784"/>
            <a:ext cx="8606118" cy="4149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415104" y="3861450"/>
            <a:ext cx="191607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000" b="1" dirty="0">
                <a:solidFill>
                  <a:schemeClr val="bg1"/>
                </a:solidFill>
                <a:latin typeface="Tahoma" charset="0"/>
                <a:ea typeface="宋体" charset="0"/>
                <a:cs typeface="宋体" charset="0"/>
              </a:rPr>
              <a:t>Creation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62481" y="4459312"/>
            <a:ext cx="1175070" cy="1175070"/>
            <a:chOff x="3816350" y="4473575"/>
            <a:chExt cx="1511300" cy="1511300"/>
          </a:xfrm>
          <a:solidFill>
            <a:schemeClr val="accent6">
              <a:lumMod val="75000"/>
            </a:schemeClr>
          </a:solidFill>
        </p:grpSpPr>
        <p:sp>
          <p:nvSpPr>
            <p:cNvPr id="18" name="Oval 2"/>
            <p:cNvSpPr>
              <a:spLocks noChangeAspect="1" noChangeArrowheads="1"/>
            </p:cNvSpPr>
            <p:nvPr/>
          </p:nvSpPr>
          <p:spPr bwMode="auto">
            <a:xfrm>
              <a:off x="3816350" y="4473575"/>
              <a:ext cx="1511300" cy="1511300"/>
            </a:xfrm>
            <a:prstGeom prst="ellipse">
              <a:avLst/>
            </a:prstGeom>
            <a:grpFill/>
            <a:ln>
              <a:noFill/>
            </a:ln>
            <a:effectLst/>
            <a:extLst/>
          </p:spPr>
          <p:txBody>
            <a:bodyPr lIns="0" rIns="0" anchor="ctr"/>
            <a:lstStyle/>
            <a:p>
              <a:pPr algn="ctr" eaLnBrk="1" hangingPunct="1">
                <a:defRPr/>
              </a:pPr>
              <a:endPara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4"/>
            <p:cNvSpPr txBox="1">
              <a:spLocks noChangeAspect="1" noChangeArrowheads="1"/>
            </p:cNvSpPr>
            <p:nvPr/>
          </p:nvSpPr>
          <p:spPr bwMode="auto">
            <a:xfrm>
              <a:off x="3891730" y="4897210"/>
              <a:ext cx="1281759" cy="63366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61200" r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500" b="1" dirty="0">
                  <a:solidFill>
                    <a:schemeClr val="bg1"/>
                  </a:solidFill>
                  <a:latin typeface="Tahoma" charset="0"/>
                  <a:cs typeface="+mn-cs"/>
                </a:rPr>
                <a:t>A/E</a:t>
              </a:r>
            </a:p>
          </p:txBody>
        </p:sp>
      </p:grpSp>
      <p:sp>
        <p:nvSpPr>
          <p:cNvPr id="20" name="AutoShape 13"/>
          <p:cNvSpPr>
            <a:spLocks noChangeArrowheads="1"/>
          </p:cNvSpPr>
          <p:nvPr/>
        </p:nvSpPr>
        <p:spPr bwMode="auto">
          <a:xfrm rot="7764963">
            <a:off x="6928769" y="1763468"/>
            <a:ext cx="268861" cy="1766678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 rot="10800000">
            <a:off x="5524355" y="2340211"/>
            <a:ext cx="821624" cy="2062424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8484003" y="2137388"/>
            <a:ext cx="1704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0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Servant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 rot="10800000">
            <a:off x="7198468" y="4207254"/>
            <a:ext cx="2936193" cy="80773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19 w 21600"/>
              <a:gd name="T13" fmla="*/ 6219 h 21600"/>
              <a:gd name="T14" fmla="*/ 15381 w 21600"/>
              <a:gd name="T15" fmla="*/ 1538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838" y="21600"/>
                </a:lnTo>
                <a:lnTo>
                  <a:pt x="127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A3332">
                  <a:shade val="30000"/>
                  <a:satMod val="115000"/>
                </a:srgbClr>
              </a:gs>
              <a:gs pos="50000">
                <a:srgbClr val="EA3332">
                  <a:shade val="67500"/>
                  <a:satMod val="115000"/>
                </a:srgbClr>
              </a:gs>
              <a:gs pos="100000">
                <a:srgbClr val="EA333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7996639" y="2906821"/>
            <a:ext cx="1339850" cy="1339850"/>
            <a:chOff x="3816350" y="4473575"/>
            <a:chExt cx="1511300" cy="1511300"/>
          </a:xfrm>
        </p:grpSpPr>
        <p:sp>
          <p:nvSpPr>
            <p:cNvPr id="25" name="Oval 2"/>
            <p:cNvSpPr>
              <a:spLocks noChangeAspect="1" noChangeArrowheads="1"/>
            </p:cNvSpPr>
            <p:nvPr/>
          </p:nvSpPr>
          <p:spPr bwMode="auto">
            <a:xfrm>
              <a:off x="3816350" y="4473575"/>
              <a:ext cx="1511300" cy="1511300"/>
            </a:xfrm>
            <a:prstGeom prst="ellipse">
              <a:avLst/>
            </a:prstGeom>
            <a:solidFill>
              <a:srgbClr val="EA3332"/>
            </a:solidFill>
            <a:ln>
              <a:noFill/>
            </a:ln>
            <a:effectLst/>
            <a:extLst/>
          </p:spPr>
          <p:txBody>
            <a:bodyPr lIns="0" rIns="0" anchor="ctr"/>
            <a:lstStyle/>
            <a:p>
              <a:pPr algn="ctr" eaLnBrk="1" hangingPunct="1">
                <a:defRPr/>
              </a:pPr>
              <a:endPara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 Box 4"/>
            <p:cNvSpPr txBox="1">
              <a:spLocks noChangeAspect="1" noChangeArrowheads="1"/>
            </p:cNvSpPr>
            <p:nvPr/>
          </p:nvSpPr>
          <p:spPr bwMode="auto">
            <a:xfrm>
              <a:off x="3840163" y="4938258"/>
              <a:ext cx="1463675" cy="56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61200" rIns="36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500" b="1" dirty="0">
                  <a:solidFill>
                    <a:schemeClr val="bg1"/>
                  </a:solidFill>
                  <a:latin typeface="Tahoma" charset="0"/>
                </a:rPr>
                <a:t>AA</a:t>
              </a:r>
            </a:p>
          </p:txBody>
        </p:sp>
      </p:grp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814076" y="4429253"/>
            <a:ext cx="1704975" cy="5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000" b="1" dirty="0">
                <a:solidFill>
                  <a:schemeClr val="bg1"/>
                </a:solidFill>
                <a:latin typeface="Tahoma" charset="0"/>
                <a:ea typeface="宋体" charset="0"/>
                <a:cs typeface="宋体" charset="0"/>
              </a:rPr>
              <a:t>Angels</a:t>
            </a:r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5279876" y="1091209"/>
            <a:ext cx="1339850" cy="1341437"/>
            <a:chOff x="3816350" y="1412875"/>
            <a:chExt cx="1511300" cy="1511300"/>
          </a:xfrm>
        </p:grpSpPr>
        <p:sp>
          <p:nvSpPr>
            <p:cNvPr id="29" name="Oval 6"/>
            <p:cNvSpPr>
              <a:spLocks noChangeAspect="1" noChangeArrowheads="1"/>
            </p:cNvSpPr>
            <p:nvPr/>
          </p:nvSpPr>
          <p:spPr bwMode="auto">
            <a:xfrm>
              <a:off x="3816350" y="1412875"/>
              <a:ext cx="1511300" cy="1511300"/>
            </a:xfrm>
            <a:prstGeom prst="ellipse">
              <a:avLst/>
            </a:prstGeom>
            <a:solidFill>
              <a:srgbClr val="ADC229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 Box 7"/>
            <p:cNvSpPr txBox="1">
              <a:spLocks noChangeAspect="1" noChangeArrowheads="1"/>
            </p:cNvSpPr>
            <p:nvPr/>
          </p:nvSpPr>
          <p:spPr bwMode="auto">
            <a:xfrm>
              <a:off x="3909525" y="1570080"/>
              <a:ext cx="1311147" cy="687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25200" rIns="36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500" b="1" dirty="0">
                  <a:solidFill>
                    <a:schemeClr val="bg1"/>
                  </a:solidFill>
                  <a:latin typeface="Tahoma" charset="0"/>
                </a:rPr>
                <a:t>God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918" y="1803499"/>
            <a:ext cx="403529" cy="3497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7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254001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JEALOUSY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DIRECTION DECIDES GOOD OR EVIL</a:t>
            </a:r>
          </a:p>
        </p:txBody>
      </p:sp>
      <p:grpSp>
        <p:nvGrpSpPr>
          <p:cNvPr id="41986" name="Group 7"/>
          <p:cNvGrpSpPr>
            <a:grpSpLocks/>
          </p:cNvGrpSpPr>
          <p:nvPr/>
        </p:nvGrpSpPr>
        <p:grpSpPr bwMode="auto">
          <a:xfrm>
            <a:off x="2838450" y="2765425"/>
            <a:ext cx="6515100" cy="1708150"/>
            <a:chOff x="1560955" y="2764742"/>
            <a:chExt cx="6515100" cy="170816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560955" y="2764742"/>
              <a:ext cx="6515100" cy="1708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65125" indent="-3651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628650" indent="-8413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501775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2024063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54635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300355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46075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91795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37515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eaLnBrk="1" hangingPunct="1">
                <a:spcBef>
                  <a:spcPts val="0"/>
                </a:spcBef>
                <a:buClr>
                  <a:srgbClr val="EA3332"/>
                </a:buClr>
                <a:buFont typeface="Courier New" charset="0"/>
                <a:buChar char="►"/>
                <a:defRPr/>
              </a:pP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 Improve self	     GOOD</a:t>
              </a:r>
            </a:p>
            <a:p>
              <a:pPr marL="0" indent="0" eaLnBrk="1" hangingPunct="1">
                <a:spcBef>
                  <a:spcPts val="0"/>
                </a:spcBef>
                <a:buClr>
                  <a:srgbClr val="EA3332"/>
                </a:buClr>
                <a:buFont typeface="Courier New" charset="0"/>
                <a:buChar char="►"/>
                <a:defRPr/>
              </a:pPr>
              <a:endParaRPr lang="en-US" altLang="zh-CN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endParaRPr>
            </a:p>
            <a:p>
              <a:pPr marL="0" indent="0" eaLnBrk="1" hangingPunct="1">
                <a:spcBef>
                  <a:spcPts val="0"/>
                </a:spcBef>
                <a:buClr>
                  <a:srgbClr val="EA3332"/>
                </a:buClr>
                <a:buFont typeface="Courier New" charset="0"/>
                <a:buChar char="►"/>
                <a:defRPr/>
              </a:pPr>
              <a:r>
                <a:rPr lang="en-US" altLang="zh-CN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 Destroy rival	     EVIL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5018530" y="3118757"/>
              <a:ext cx="755650" cy="0"/>
            </a:xfrm>
            <a:prstGeom prst="line">
              <a:avLst/>
            </a:prstGeom>
            <a:noFill/>
            <a:ln w="127000">
              <a:solidFill>
                <a:srgbClr val="787878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5018530" y="4190325"/>
              <a:ext cx="755650" cy="0"/>
            </a:xfrm>
            <a:prstGeom prst="line">
              <a:avLst/>
            </a:prstGeom>
            <a:noFill/>
            <a:ln w="127000">
              <a:solidFill>
                <a:srgbClr val="787878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SPIRITUAL FALL</a:t>
            </a:r>
          </a:p>
        </p:txBody>
      </p:sp>
      <p:grpSp>
        <p:nvGrpSpPr>
          <p:cNvPr id="28674" name="Group 21"/>
          <p:cNvGrpSpPr>
            <a:grpSpLocks/>
          </p:cNvGrpSpPr>
          <p:nvPr/>
        </p:nvGrpSpPr>
        <p:grpSpPr bwMode="auto">
          <a:xfrm>
            <a:off x="4897438" y="1608139"/>
            <a:ext cx="2152650" cy="4865687"/>
            <a:chOff x="3203030" y="1607447"/>
            <a:chExt cx="2152746" cy="4866497"/>
          </a:xfrm>
        </p:grpSpPr>
        <p:grpSp>
          <p:nvGrpSpPr>
            <p:cNvPr id="28683" name="Group 10"/>
            <p:cNvGrpSpPr>
              <a:grpSpLocks/>
            </p:cNvGrpSpPr>
            <p:nvPr/>
          </p:nvGrpSpPr>
          <p:grpSpPr bwMode="auto">
            <a:xfrm>
              <a:off x="3203030" y="1607447"/>
              <a:ext cx="2152746" cy="4207780"/>
              <a:chOff x="3161345" y="1539875"/>
              <a:chExt cx="2349526" cy="4592410"/>
            </a:xfrm>
          </p:grpSpPr>
          <p:pic>
            <p:nvPicPr>
              <p:cNvPr id="28685" name="Picture 5" descr="Woman.ai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246" y="1568222"/>
                <a:ext cx="1825625" cy="456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2" descr="Woman.ai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1345" y="1539875"/>
                <a:ext cx="1835150" cy="458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615798" y="5997615"/>
              <a:ext cx="1327209" cy="476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algn="ctr" eaLnBrk="1" fontAlgn="b" hangingPunct="1">
                <a:spcBef>
                  <a:spcPts val="0"/>
                </a:spcBef>
                <a:defRPr/>
              </a:pPr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cs typeface="+mn-cs"/>
                </a:rPr>
                <a:t>EVE</a:t>
              </a:r>
            </a:p>
          </p:txBody>
        </p:sp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891959" y="5982513"/>
            <a:ext cx="214689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rIns="54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 eaLnBrk="1" fontAlgn="b" hangingPunct="1"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ARCHANGEL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506496" y="1519813"/>
            <a:ext cx="1698625" cy="82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Illicit  Love</a:t>
            </a:r>
          </a:p>
        </p:txBody>
      </p:sp>
      <p:grpSp>
        <p:nvGrpSpPr>
          <p:cNvPr id="28677" name="Group 3"/>
          <p:cNvGrpSpPr>
            <a:grpSpLocks/>
          </p:cNvGrpSpPr>
          <p:nvPr/>
        </p:nvGrpSpPr>
        <p:grpSpPr bwMode="auto">
          <a:xfrm>
            <a:off x="6899275" y="2517776"/>
            <a:ext cx="1009650" cy="1503363"/>
            <a:chOff x="5201415" y="2259013"/>
            <a:chExt cx="1357313" cy="2020887"/>
          </a:xfrm>
        </p:grpSpPr>
        <p:sp>
          <p:nvSpPr>
            <p:cNvPr id="23" name="Freeform 9"/>
            <p:cNvSpPr>
              <a:spLocks noChangeAspect="1"/>
            </p:cNvSpPr>
            <p:nvPr/>
          </p:nvSpPr>
          <p:spPr bwMode="auto">
            <a:xfrm>
              <a:off x="5201415" y="2259013"/>
              <a:ext cx="1357313" cy="311562"/>
            </a:xfrm>
            <a:custGeom>
              <a:avLst/>
              <a:gdLst>
                <a:gd name="T0" fmla="*/ 0 w 861"/>
                <a:gd name="T1" fmla="*/ 2147483646 h 197"/>
                <a:gd name="T2" fmla="*/ 2147483646 w 861"/>
                <a:gd name="T3" fmla="*/ 0 h 197"/>
                <a:gd name="T4" fmla="*/ 2147483646 w 861"/>
                <a:gd name="T5" fmla="*/ 2147483646 h 197"/>
                <a:gd name="T6" fmla="*/ 2147483646 w 861"/>
                <a:gd name="T7" fmla="*/ 2147483646 h 197"/>
                <a:gd name="T8" fmla="*/ 2147483646 w 861"/>
                <a:gd name="T9" fmla="*/ 2147483646 h 197"/>
                <a:gd name="T10" fmla="*/ 2147483646 w 861"/>
                <a:gd name="T11" fmla="*/ 2147483646 h 197"/>
                <a:gd name="T12" fmla="*/ 2147483646 w 861"/>
                <a:gd name="T13" fmla="*/ 2147483646 h 197"/>
                <a:gd name="T14" fmla="*/ 2147483646 w 861"/>
                <a:gd name="T15" fmla="*/ 2147483646 h 197"/>
                <a:gd name="T16" fmla="*/ 2147483646 w 861"/>
                <a:gd name="T17" fmla="*/ 2147483646 h 197"/>
                <a:gd name="T18" fmla="*/ 0 w 861"/>
                <a:gd name="T19" fmla="*/ 2147483646 h 1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1" h="197">
                  <a:moveTo>
                    <a:pt x="0" y="128"/>
                  </a:moveTo>
                  <a:cubicBezTo>
                    <a:pt x="132" y="45"/>
                    <a:pt x="277" y="0"/>
                    <a:pt x="408" y="0"/>
                  </a:cubicBezTo>
                  <a:cubicBezTo>
                    <a:pt x="539" y="0"/>
                    <a:pt x="660" y="54"/>
                    <a:pt x="752" y="96"/>
                  </a:cubicBezTo>
                  <a:cubicBezTo>
                    <a:pt x="760" y="82"/>
                    <a:pt x="771" y="66"/>
                    <a:pt x="771" y="66"/>
                  </a:cubicBezTo>
                  <a:cubicBezTo>
                    <a:pt x="771" y="66"/>
                    <a:pt x="861" y="195"/>
                    <a:pt x="861" y="195"/>
                  </a:cubicBezTo>
                  <a:cubicBezTo>
                    <a:pt x="861" y="195"/>
                    <a:pt x="701" y="192"/>
                    <a:pt x="701" y="192"/>
                  </a:cubicBezTo>
                  <a:cubicBezTo>
                    <a:pt x="701" y="192"/>
                    <a:pt x="712" y="172"/>
                    <a:pt x="719" y="161"/>
                  </a:cubicBezTo>
                  <a:cubicBezTo>
                    <a:pt x="613" y="105"/>
                    <a:pt x="518" y="77"/>
                    <a:pt x="408" y="77"/>
                  </a:cubicBezTo>
                  <a:cubicBezTo>
                    <a:pt x="298" y="77"/>
                    <a:pt x="177" y="104"/>
                    <a:pt x="41" y="197"/>
                  </a:cubicBezTo>
                  <a:cubicBezTo>
                    <a:pt x="41" y="197"/>
                    <a:pt x="0" y="128"/>
                    <a:pt x="0" y="128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+mn-cs"/>
              </a:endParaRPr>
            </a:p>
          </p:txBody>
        </p:sp>
        <p:sp>
          <p:nvSpPr>
            <p:cNvPr id="24" name="Freeform 10"/>
            <p:cNvSpPr>
              <a:spLocks noChangeAspect="1"/>
            </p:cNvSpPr>
            <p:nvPr/>
          </p:nvSpPr>
          <p:spPr bwMode="auto">
            <a:xfrm rot="10800000">
              <a:off x="5201415" y="3968338"/>
              <a:ext cx="1357313" cy="311562"/>
            </a:xfrm>
            <a:custGeom>
              <a:avLst/>
              <a:gdLst>
                <a:gd name="T0" fmla="*/ 0 w 861"/>
                <a:gd name="T1" fmla="*/ 2147483646 h 197"/>
                <a:gd name="T2" fmla="*/ 2147483646 w 861"/>
                <a:gd name="T3" fmla="*/ 0 h 197"/>
                <a:gd name="T4" fmla="*/ 2147483646 w 861"/>
                <a:gd name="T5" fmla="*/ 2147483646 h 197"/>
                <a:gd name="T6" fmla="*/ 2147483646 w 861"/>
                <a:gd name="T7" fmla="*/ 2147483646 h 197"/>
                <a:gd name="T8" fmla="*/ 2147483646 w 861"/>
                <a:gd name="T9" fmla="*/ 2147483646 h 197"/>
                <a:gd name="T10" fmla="*/ 2147483646 w 861"/>
                <a:gd name="T11" fmla="*/ 2147483646 h 197"/>
                <a:gd name="T12" fmla="*/ 2147483646 w 861"/>
                <a:gd name="T13" fmla="*/ 2147483646 h 197"/>
                <a:gd name="T14" fmla="*/ 2147483646 w 861"/>
                <a:gd name="T15" fmla="*/ 2147483646 h 197"/>
                <a:gd name="T16" fmla="*/ 2147483646 w 861"/>
                <a:gd name="T17" fmla="*/ 2147483646 h 197"/>
                <a:gd name="T18" fmla="*/ 0 w 861"/>
                <a:gd name="T19" fmla="*/ 2147483646 h 1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1" h="197">
                  <a:moveTo>
                    <a:pt x="0" y="128"/>
                  </a:moveTo>
                  <a:cubicBezTo>
                    <a:pt x="132" y="45"/>
                    <a:pt x="277" y="0"/>
                    <a:pt x="408" y="0"/>
                  </a:cubicBezTo>
                  <a:cubicBezTo>
                    <a:pt x="539" y="0"/>
                    <a:pt x="660" y="54"/>
                    <a:pt x="752" y="96"/>
                  </a:cubicBezTo>
                  <a:cubicBezTo>
                    <a:pt x="760" y="82"/>
                    <a:pt x="771" y="66"/>
                    <a:pt x="771" y="66"/>
                  </a:cubicBezTo>
                  <a:cubicBezTo>
                    <a:pt x="771" y="66"/>
                    <a:pt x="861" y="195"/>
                    <a:pt x="861" y="195"/>
                  </a:cubicBezTo>
                  <a:cubicBezTo>
                    <a:pt x="861" y="195"/>
                    <a:pt x="701" y="192"/>
                    <a:pt x="701" y="192"/>
                  </a:cubicBezTo>
                  <a:cubicBezTo>
                    <a:pt x="701" y="192"/>
                    <a:pt x="712" y="172"/>
                    <a:pt x="719" y="161"/>
                  </a:cubicBezTo>
                  <a:cubicBezTo>
                    <a:pt x="613" y="105"/>
                    <a:pt x="518" y="77"/>
                    <a:pt x="408" y="77"/>
                  </a:cubicBezTo>
                  <a:cubicBezTo>
                    <a:pt x="298" y="77"/>
                    <a:pt x="177" y="104"/>
                    <a:pt x="41" y="197"/>
                  </a:cubicBezTo>
                  <a:cubicBezTo>
                    <a:pt x="41" y="197"/>
                    <a:pt x="0" y="128"/>
                    <a:pt x="0" y="128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+mn-cs"/>
              </a:endParaRPr>
            </a:p>
          </p:txBody>
        </p:sp>
      </p:grp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205539" y="4192588"/>
            <a:ext cx="23971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宋体" charset="0"/>
                <a:cs typeface="宋体" charset="0"/>
              </a:rPr>
              <a:t>Spiritual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宋体" charset="0"/>
                <a:cs typeface="宋体" charset="0"/>
              </a:rPr>
              <a:t>Only</a:t>
            </a:r>
          </a:p>
        </p:txBody>
      </p:sp>
      <p:pic>
        <p:nvPicPr>
          <p:cNvPr id="16" name="Picture 1" descr="Man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4640" y="1607731"/>
            <a:ext cx="1681534" cy="42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37071" y="1656943"/>
            <a:ext cx="33346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01700" indent="-3603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01775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024063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54635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035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4607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79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751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457200" eaLnBrk="1" hangingPunct="1"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宋体" charset="0"/>
                <a:cs typeface="宋体" charset="0"/>
              </a:rPr>
              <a:t>“When the angel, created as God’s servant, beheld Eve, the daughter of God, it was only natural that she looked beautiful in his eyes.”</a:t>
            </a:r>
          </a:p>
          <a:p>
            <a:pPr marL="137160" indent="-457200" algn="r" eaLnBrk="1" hangingPunct="1"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宋体" panose="02010600030101010101" pitchFamily="2" charset="-122"/>
                <a:cs typeface="+mn-cs"/>
              </a:rPr>
              <a:t>—DP p.64</a:t>
            </a: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 descr="5J AScrop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3" b="3407"/>
          <a:stretch/>
        </p:blipFill>
        <p:spPr bwMode="auto">
          <a:xfrm>
            <a:off x="0" y="-25400"/>
            <a:ext cx="12192000" cy="68961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792942" y="313747"/>
            <a:ext cx="8633011" cy="220027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45720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/>
                <a:cs typeface="+mn-cs"/>
              </a:rPr>
              <a:t>“No one has known the root of sin, which lies deep within and ceaselessly drives people toward the way of evil.”</a:t>
            </a:r>
          </a:p>
          <a:p>
            <a:pPr marL="137160" indent="-457200" algn="r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/>
                <a:cs typeface="+mn-cs"/>
              </a:rPr>
              <a:t>—DP p.53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4614" y="2041525"/>
            <a:ext cx="696118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What was the process and motivation behind the second fallen act?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PHYSICAL FALL</a:t>
            </a:r>
          </a:p>
        </p:txBody>
      </p:sp>
      <p:grpSp>
        <p:nvGrpSpPr>
          <p:cNvPr id="45058" name="Group 20"/>
          <p:cNvGrpSpPr>
            <a:grpSpLocks/>
          </p:cNvGrpSpPr>
          <p:nvPr/>
        </p:nvGrpSpPr>
        <p:grpSpPr bwMode="auto">
          <a:xfrm>
            <a:off x="1824039" y="1608139"/>
            <a:ext cx="2192337" cy="4865687"/>
            <a:chOff x="106934" y="1607920"/>
            <a:chExt cx="2192228" cy="4866024"/>
          </a:xfrm>
        </p:grpSpPr>
        <p:grpSp>
          <p:nvGrpSpPr>
            <p:cNvPr id="45073" name="Group 8"/>
            <p:cNvGrpSpPr>
              <a:grpSpLocks/>
            </p:cNvGrpSpPr>
            <p:nvPr/>
          </p:nvGrpSpPr>
          <p:grpSpPr bwMode="auto">
            <a:xfrm>
              <a:off x="106934" y="1607920"/>
              <a:ext cx="2192228" cy="4218170"/>
              <a:chOff x="380953" y="1539872"/>
              <a:chExt cx="2392617" cy="4603751"/>
            </a:xfrm>
          </p:grpSpPr>
          <p:pic>
            <p:nvPicPr>
              <p:cNvPr id="45075" name="Picture 6" descr="Man.ai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070" y="1539872"/>
                <a:ext cx="1841500" cy="4603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6" name="Picture 1" descr="Man.ai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953" y="1539875"/>
                <a:ext cx="1835150" cy="458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94265" y="5997661"/>
              <a:ext cx="1327084" cy="476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algn="ctr" eaLnBrk="1" fontAlgn="b" hangingPunct="1">
                <a:spcBef>
                  <a:spcPts val="0"/>
                </a:spcBef>
                <a:defRPr/>
              </a:pPr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cs typeface="+mn-cs"/>
                </a:rPr>
                <a:t>ADAM</a:t>
              </a:r>
            </a:p>
          </p:txBody>
        </p:sp>
      </p:grpSp>
      <p:grpSp>
        <p:nvGrpSpPr>
          <p:cNvPr id="45059" name="Group 21"/>
          <p:cNvGrpSpPr>
            <a:grpSpLocks/>
          </p:cNvGrpSpPr>
          <p:nvPr/>
        </p:nvGrpSpPr>
        <p:grpSpPr bwMode="auto">
          <a:xfrm>
            <a:off x="4897438" y="1608139"/>
            <a:ext cx="2152650" cy="4865687"/>
            <a:chOff x="3203030" y="1607447"/>
            <a:chExt cx="2152746" cy="4866497"/>
          </a:xfrm>
        </p:grpSpPr>
        <p:grpSp>
          <p:nvGrpSpPr>
            <p:cNvPr id="45069" name="Group 10"/>
            <p:cNvGrpSpPr>
              <a:grpSpLocks/>
            </p:cNvGrpSpPr>
            <p:nvPr/>
          </p:nvGrpSpPr>
          <p:grpSpPr bwMode="auto">
            <a:xfrm>
              <a:off x="3203030" y="1607447"/>
              <a:ext cx="2152746" cy="4207780"/>
              <a:chOff x="3161345" y="1539875"/>
              <a:chExt cx="2349526" cy="4592410"/>
            </a:xfrm>
          </p:grpSpPr>
          <p:pic>
            <p:nvPicPr>
              <p:cNvPr id="45071" name="Picture 5" descr="Woman.ai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246" y="1568222"/>
                <a:ext cx="1825625" cy="456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2" name="Picture 2" descr="Woman.ai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1345" y="1539875"/>
                <a:ext cx="1835150" cy="458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615798" y="5997615"/>
              <a:ext cx="1327209" cy="476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algn="ctr" eaLnBrk="1" fontAlgn="b" hangingPunct="1">
                <a:spcBef>
                  <a:spcPts val="0"/>
                </a:spcBef>
                <a:defRPr/>
              </a:pPr>
              <a:r>
                <a:rPr lang="en-US" sz="2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cs typeface="+mn-cs"/>
                </a:rPr>
                <a:t>EVE</a:t>
              </a:r>
            </a:p>
          </p:txBody>
        </p:sp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166102" y="5995989"/>
            <a:ext cx="1598613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rIns="54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 eaLnBrk="1" fontAlgn="b" hangingPunct="1"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LUCIFER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275013" y="1533525"/>
            <a:ext cx="235426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Illicit Relationship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0800000" flipV="1">
            <a:off x="6996113" y="3678238"/>
            <a:ext cx="1187450" cy="0"/>
          </a:xfrm>
          <a:prstGeom prst="line">
            <a:avLst/>
          </a:prstGeom>
          <a:noFill/>
          <a:ln w="127000">
            <a:solidFill>
              <a:srgbClr val="787878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5063" name="Group 23"/>
          <p:cNvGrpSpPr>
            <a:grpSpLocks/>
          </p:cNvGrpSpPr>
          <p:nvPr/>
        </p:nvGrpSpPr>
        <p:grpSpPr bwMode="auto">
          <a:xfrm>
            <a:off x="3846514" y="2709863"/>
            <a:ext cx="1260475" cy="1333500"/>
            <a:chOff x="3892550" y="2599220"/>
            <a:chExt cx="1363663" cy="1442536"/>
          </a:xfrm>
        </p:grpSpPr>
        <p:sp>
          <p:nvSpPr>
            <p:cNvPr id="45065" name="Freeform 7"/>
            <p:cNvSpPr>
              <a:spLocks noChangeAspect="1"/>
            </p:cNvSpPr>
            <p:nvPr/>
          </p:nvSpPr>
          <p:spPr bwMode="auto">
            <a:xfrm>
              <a:off x="3892550" y="2599220"/>
              <a:ext cx="1357313" cy="311150"/>
            </a:xfrm>
            <a:custGeom>
              <a:avLst/>
              <a:gdLst>
                <a:gd name="T0" fmla="*/ 0 w 861"/>
                <a:gd name="T1" fmla="*/ 2147483647 h 197"/>
                <a:gd name="T2" fmla="*/ 2147483647 w 861"/>
                <a:gd name="T3" fmla="*/ 0 h 197"/>
                <a:gd name="T4" fmla="*/ 2147483647 w 861"/>
                <a:gd name="T5" fmla="*/ 2147483647 h 197"/>
                <a:gd name="T6" fmla="*/ 2147483647 w 861"/>
                <a:gd name="T7" fmla="*/ 2147483647 h 197"/>
                <a:gd name="T8" fmla="*/ 2147483647 w 861"/>
                <a:gd name="T9" fmla="*/ 2147483647 h 197"/>
                <a:gd name="T10" fmla="*/ 2147483647 w 861"/>
                <a:gd name="T11" fmla="*/ 2147483647 h 197"/>
                <a:gd name="T12" fmla="*/ 2147483647 w 861"/>
                <a:gd name="T13" fmla="*/ 2147483647 h 197"/>
                <a:gd name="T14" fmla="*/ 2147483647 w 861"/>
                <a:gd name="T15" fmla="*/ 2147483647 h 197"/>
                <a:gd name="T16" fmla="*/ 2147483647 w 861"/>
                <a:gd name="T17" fmla="*/ 2147483647 h 197"/>
                <a:gd name="T18" fmla="*/ 0 w 861"/>
                <a:gd name="T19" fmla="*/ 2147483647 h 1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1" h="197">
                  <a:moveTo>
                    <a:pt x="0" y="128"/>
                  </a:moveTo>
                  <a:cubicBezTo>
                    <a:pt x="132" y="45"/>
                    <a:pt x="277" y="0"/>
                    <a:pt x="408" y="0"/>
                  </a:cubicBezTo>
                  <a:cubicBezTo>
                    <a:pt x="539" y="0"/>
                    <a:pt x="660" y="54"/>
                    <a:pt x="752" y="96"/>
                  </a:cubicBezTo>
                  <a:cubicBezTo>
                    <a:pt x="760" y="82"/>
                    <a:pt x="771" y="66"/>
                    <a:pt x="771" y="66"/>
                  </a:cubicBezTo>
                  <a:cubicBezTo>
                    <a:pt x="771" y="66"/>
                    <a:pt x="861" y="195"/>
                    <a:pt x="861" y="195"/>
                  </a:cubicBezTo>
                  <a:cubicBezTo>
                    <a:pt x="861" y="195"/>
                    <a:pt x="701" y="192"/>
                    <a:pt x="701" y="192"/>
                  </a:cubicBezTo>
                  <a:cubicBezTo>
                    <a:pt x="701" y="192"/>
                    <a:pt x="712" y="172"/>
                    <a:pt x="719" y="161"/>
                  </a:cubicBezTo>
                  <a:cubicBezTo>
                    <a:pt x="613" y="105"/>
                    <a:pt x="518" y="77"/>
                    <a:pt x="408" y="77"/>
                  </a:cubicBezTo>
                  <a:cubicBezTo>
                    <a:pt x="298" y="77"/>
                    <a:pt x="177" y="104"/>
                    <a:pt x="41" y="197"/>
                  </a:cubicBezTo>
                  <a:cubicBezTo>
                    <a:pt x="41" y="197"/>
                    <a:pt x="0" y="128"/>
                    <a:pt x="0" y="128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Freeform 8"/>
            <p:cNvSpPr>
              <a:spLocks noChangeAspect="1"/>
            </p:cNvSpPr>
            <p:nvPr/>
          </p:nvSpPr>
          <p:spPr bwMode="auto">
            <a:xfrm rot="10800000">
              <a:off x="3898900" y="3730606"/>
              <a:ext cx="1357313" cy="311150"/>
            </a:xfrm>
            <a:custGeom>
              <a:avLst/>
              <a:gdLst>
                <a:gd name="T0" fmla="*/ 0 w 861"/>
                <a:gd name="T1" fmla="*/ 2147483647 h 197"/>
                <a:gd name="T2" fmla="*/ 2147483647 w 861"/>
                <a:gd name="T3" fmla="*/ 0 h 197"/>
                <a:gd name="T4" fmla="*/ 2147483647 w 861"/>
                <a:gd name="T5" fmla="*/ 2147483647 h 197"/>
                <a:gd name="T6" fmla="*/ 2147483647 w 861"/>
                <a:gd name="T7" fmla="*/ 2147483647 h 197"/>
                <a:gd name="T8" fmla="*/ 2147483647 w 861"/>
                <a:gd name="T9" fmla="*/ 2147483647 h 197"/>
                <a:gd name="T10" fmla="*/ 2147483647 w 861"/>
                <a:gd name="T11" fmla="*/ 2147483647 h 197"/>
                <a:gd name="T12" fmla="*/ 2147483647 w 861"/>
                <a:gd name="T13" fmla="*/ 2147483647 h 197"/>
                <a:gd name="T14" fmla="*/ 2147483647 w 861"/>
                <a:gd name="T15" fmla="*/ 2147483647 h 197"/>
                <a:gd name="T16" fmla="*/ 2147483647 w 861"/>
                <a:gd name="T17" fmla="*/ 2147483647 h 197"/>
                <a:gd name="T18" fmla="*/ 0 w 861"/>
                <a:gd name="T19" fmla="*/ 2147483647 h 1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1" h="197">
                  <a:moveTo>
                    <a:pt x="0" y="128"/>
                  </a:moveTo>
                  <a:cubicBezTo>
                    <a:pt x="132" y="45"/>
                    <a:pt x="277" y="0"/>
                    <a:pt x="408" y="0"/>
                  </a:cubicBezTo>
                  <a:cubicBezTo>
                    <a:pt x="539" y="0"/>
                    <a:pt x="660" y="54"/>
                    <a:pt x="752" y="96"/>
                  </a:cubicBezTo>
                  <a:cubicBezTo>
                    <a:pt x="760" y="82"/>
                    <a:pt x="771" y="66"/>
                    <a:pt x="771" y="66"/>
                  </a:cubicBezTo>
                  <a:cubicBezTo>
                    <a:pt x="771" y="66"/>
                    <a:pt x="861" y="195"/>
                    <a:pt x="861" y="195"/>
                  </a:cubicBezTo>
                  <a:cubicBezTo>
                    <a:pt x="861" y="195"/>
                    <a:pt x="701" y="192"/>
                    <a:pt x="701" y="192"/>
                  </a:cubicBezTo>
                  <a:cubicBezTo>
                    <a:pt x="701" y="192"/>
                    <a:pt x="712" y="172"/>
                    <a:pt x="719" y="161"/>
                  </a:cubicBezTo>
                  <a:cubicBezTo>
                    <a:pt x="613" y="105"/>
                    <a:pt x="518" y="77"/>
                    <a:pt x="408" y="77"/>
                  </a:cubicBezTo>
                  <a:cubicBezTo>
                    <a:pt x="298" y="77"/>
                    <a:pt x="177" y="104"/>
                    <a:pt x="41" y="197"/>
                  </a:cubicBezTo>
                  <a:cubicBezTo>
                    <a:pt x="41" y="197"/>
                    <a:pt x="0" y="128"/>
                    <a:pt x="0" y="128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275013" y="4414838"/>
            <a:ext cx="2354262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Both </a:t>
            </a:r>
            <a:b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</a:br>
            <a:r>
              <a: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Spiritual &amp; Physical</a:t>
            </a:r>
          </a:p>
        </p:txBody>
      </p:sp>
      <p:pic>
        <p:nvPicPr>
          <p:cNvPr id="22" name="Picture 1" descr="Man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4640" y="1607731"/>
            <a:ext cx="1681534" cy="42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4614" y="2041525"/>
            <a:ext cx="6961187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The Results of the Fall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2855914" y="1943100"/>
            <a:ext cx="6480175" cy="30099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37160" indent="-457200" eaLnBrk="1" fontAlgn="auto" hangingPunct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</a:rPr>
              <a:t>“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+mn-cs"/>
              </a:rPr>
              <a:t>When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+mn-cs"/>
              </a:rPr>
              <a:t>the first human ancestors fell, they bound themselves in blood ties with Lucifer. They formed a four position foundation yoked to Satan, and thus all humanity became the children of Satan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+mn-cs"/>
              </a:rPr>
              <a:t>.” 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+mn-ea"/>
              <a:cs typeface="+mn-cs"/>
            </a:endParaRPr>
          </a:p>
          <a:p>
            <a:pPr marL="137160" indent="-457200" algn="r" eaLnBrk="1" fontAlgn="auto" hangingPunct="1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+mn-cs"/>
              </a:rPr>
              <a:t>—DP 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+mn-cs"/>
              </a:rPr>
              <a:t>p. </a:t>
            </a: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+mn-cs"/>
              </a:rPr>
              <a:t>68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3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1"/>
          <p:cNvSpPr txBox="1">
            <a:spLocks/>
          </p:cNvSpPr>
          <p:nvPr/>
        </p:nvSpPr>
        <p:spPr bwMode="auto">
          <a:xfrm>
            <a:off x="1504715" y="1632258"/>
            <a:ext cx="2451315" cy="2247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457200">
              <a:spcBef>
                <a:spcPts val="0"/>
              </a:spcBef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“You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of your father the devil, and your will is to do your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father’s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desires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-457200" algn="r">
              <a:spcBef>
                <a:spcPts val="0"/>
              </a:spcBef>
              <a:buNone/>
            </a:pPr>
            <a:r>
              <a:rPr 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8:44</a:t>
            </a:r>
          </a:p>
        </p:txBody>
      </p:sp>
      <p:sp>
        <p:nvSpPr>
          <p:cNvPr id="29697" name="AutoShape 2"/>
          <p:cNvSpPr>
            <a:spLocks noChangeArrowheads="1"/>
          </p:cNvSpPr>
          <p:nvPr/>
        </p:nvSpPr>
        <p:spPr bwMode="auto">
          <a:xfrm rot="10800000">
            <a:off x="3935414" y="4868864"/>
            <a:ext cx="4321175" cy="19891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19 w 21600"/>
              <a:gd name="T13" fmla="*/ 6219 h 21600"/>
              <a:gd name="T14" fmla="*/ 15381 w 21600"/>
              <a:gd name="T15" fmla="*/ 1538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838" y="21600"/>
                </a:lnTo>
                <a:lnTo>
                  <a:pt x="127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42999">
                <a:srgbClr val="EA3332"/>
              </a:gs>
              <a:gs pos="100000">
                <a:srgbClr val="EA33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Original Sin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4170363" y="1423988"/>
            <a:ext cx="3860800" cy="4030662"/>
            <a:chOff x="2133600" y="1676400"/>
            <a:chExt cx="4818063" cy="5029200"/>
          </a:xfrm>
        </p:grpSpPr>
        <p:grpSp>
          <p:nvGrpSpPr>
            <p:cNvPr id="29701" name="Group 7"/>
            <p:cNvGrpSpPr>
              <a:grpSpLocks/>
            </p:cNvGrpSpPr>
            <p:nvPr/>
          </p:nvGrpSpPr>
          <p:grpSpPr bwMode="auto">
            <a:xfrm>
              <a:off x="2133600" y="1676400"/>
              <a:ext cx="4818063" cy="5029200"/>
              <a:chOff x="668337" y="1447800"/>
              <a:chExt cx="4818063" cy="5029200"/>
            </a:xfrm>
          </p:grpSpPr>
          <p:grpSp>
            <p:nvGrpSpPr>
              <p:cNvPr id="29703" name="Group 5"/>
              <p:cNvGrpSpPr>
                <a:grpSpLocks/>
              </p:cNvGrpSpPr>
              <p:nvPr/>
            </p:nvGrpSpPr>
            <p:grpSpPr bwMode="auto">
              <a:xfrm>
                <a:off x="2344934" y="1447800"/>
                <a:ext cx="1537012" cy="1501775"/>
                <a:chOff x="3783209" y="1828800"/>
                <a:chExt cx="1537012" cy="1501775"/>
              </a:xfrm>
            </p:grpSpPr>
            <p:sp>
              <p:nvSpPr>
                <p:cNvPr id="29723" name="Oval 4"/>
                <p:cNvSpPr>
                  <a:spLocks noChangeArrowheads="1"/>
                </p:cNvSpPr>
                <p:nvPr/>
              </p:nvSpPr>
              <p:spPr bwMode="auto">
                <a:xfrm>
                  <a:off x="3800475" y="1828800"/>
                  <a:ext cx="1501775" cy="1501775"/>
                </a:xfrm>
                <a:prstGeom prst="ellipse">
                  <a:avLst/>
                </a:prstGeom>
                <a:solidFill>
                  <a:srgbClr val="EA333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6AC14"/>
                    </a:solidFill>
                  </a:endParaRPr>
                </a:p>
              </p:txBody>
            </p:sp>
            <p:sp>
              <p:nvSpPr>
                <p:cNvPr id="4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782632" y="2276456"/>
                  <a:ext cx="1537343" cy="598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500" b="1" dirty="0">
                      <a:solidFill>
                        <a:srgbClr val="FFFFFF"/>
                      </a:solidFill>
                      <a:latin typeface="Tahoma" charset="0"/>
                      <a:ea typeface="宋体" charset="0"/>
                      <a:cs typeface="宋体" charset="0"/>
                    </a:rPr>
                    <a:t>Satan</a:t>
                  </a:r>
                </a:p>
              </p:txBody>
            </p:sp>
          </p:grpSp>
          <p:grpSp>
            <p:nvGrpSpPr>
              <p:cNvPr id="29704" name="Group 1"/>
              <p:cNvGrpSpPr>
                <a:grpSpLocks/>
              </p:cNvGrpSpPr>
              <p:nvPr/>
            </p:nvGrpSpPr>
            <p:grpSpPr bwMode="auto">
              <a:xfrm>
                <a:off x="668337" y="3200400"/>
                <a:ext cx="1501775" cy="1501775"/>
                <a:chOff x="2159000" y="3492500"/>
                <a:chExt cx="1501775" cy="1501775"/>
              </a:xfrm>
            </p:grpSpPr>
            <p:sp>
              <p:nvSpPr>
                <p:cNvPr id="29721" name="Oval 13"/>
                <p:cNvSpPr>
                  <a:spLocks noChangeArrowheads="1"/>
                </p:cNvSpPr>
                <p:nvPr/>
              </p:nvSpPr>
              <p:spPr bwMode="auto">
                <a:xfrm>
                  <a:off x="2159000" y="3492500"/>
                  <a:ext cx="1501775" cy="1501775"/>
                </a:xfrm>
                <a:prstGeom prst="ellipse">
                  <a:avLst/>
                </a:prstGeom>
                <a:solidFill>
                  <a:srgbClr val="A8605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159000" y="3782083"/>
                  <a:ext cx="1481872" cy="8678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6000" tIns="32400" rIns="36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Fallen</a:t>
                  </a:r>
                </a:p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Adam</a:t>
                  </a:r>
                </a:p>
              </p:txBody>
            </p:sp>
          </p:grpSp>
          <p:grpSp>
            <p:nvGrpSpPr>
              <p:cNvPr id="29705" name="Group 2"/>
              <p:cNvGrpSpPr>
                <a:grpSpLocks/>
              </p:cNvGrpSpPr>
              <p:nvPr/>
            </p:nvGrpSpPr>
            <p:grpSpPr bwMode="auto">
              <a:xfrm>
                <a:off x="3984717" y="3200789"/>
                <a:ext cx="1501683" cy="1501432"/>
                <a:chOff x="5475380" y="3492889"/>
                <a:chExt cx="1501683" cy="1501432"/>
              </a:xfrm>
            </p:grpSpPr>
            <p:sp>
              <p:nvSpPr>
                <p:cNvPr id="43" name="Oval 16"/>
                <p:cNvSpPr>
                  <a:spLocks noChangeArrowheads="1"/>
                </p:cNvSpPr>
                <p:nvPr/>
              </p:nvSpPr>
              <p:spPr bwMode="auto">
                <a:xfrm>
                  <a:off x="5475380" y="3492889"/>
                  <a:ext cx="1501683" cy="150143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495191" y="3782083"/>
                  <a:ext cx="1477909" cy="8678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6000" tIns="32400" rIns="36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Fallen</a:t>
                  </a:r>
                </a:p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Eve</a:t>
                  </a:r>
                </a:p>
              </p:txBody>
            </p:sp>
          </p:grpSp>
          <p:sp>
            <p:nvSpPr>
              <p:cNvPr id="29706" name="AutoShape 19"/>
              <p:cNvSpPr>
                <a:spLocks noChangeArrowheads="1"/>
              </p:cNvSpPr>
              <p:nvPr/>
            </p:nvSpPr>
            <p:spPr bwMode="auto">
              <a:xfrm rot="-2700000">
                <a:off x="1694961" y="2620474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sp>
            <p:nvSpPr>
              <p:cNvPr id="29707" name="AutoShape 20"/>
              <p:cNvSpPr>
                <a:spLocks noChangeArrowheads="1"/>
              </p:cNvSpPr>
              <p:nvPr/>
            </p:nvSpPr>
            <p:spPr bwMode="auto">
              <a:xfrm rot="-8100000">
                <a:off x="3721589" y="2620474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grpSp>
            <p:nvGrpSpPr>
              <p:cNvPr id="29708" name="Group 20"/>
              <p:cNvGrpSpPr>
                <a:grpSpLocks/>
              </p:cNvGrpSpPr>
              <p:nvPr/>
            </p:nvGrpSpPr>
            <p:grpSpPr bwMode="auto">
              <a:xfrm rot="-5400000">
                <a:off x="2116828" y="3401305"/>
                <a:ext cx="1937192" cy="1107737"/>
                <a:chOff x="2160" y="1917"/>
                <a:chExt cx="1434" cy="820"/>
              </a:xfrm>
            </p:grpSpPr>
            <p:sp>
              <p:nvSpPr>
                <p:cNvPr id="41" name="Freeform 21"/>
                <p:cNvSpPr>
                  <a:spLocks noChangeArrowheads="1"/>
                </p:cNvSpPr>
                <p:nvPr/>
              </p:nvSpPr>
              <p:spPr bwMode="auto">
                <a:xfrm>
                  <a:off x="2169" y="1905"/>
                  <a:ext cx="1431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rgbClr val="A2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  <p:sp>
              <p:nvSpPr>
                <p:cNvPr id="42" name="Freeform 22"/>
                <p:cNvSpPr>
                  <a:spLocks noChangeArrowheads="1"/>
                </p:cNvSpPr>
                <p:nvPr/>
              </p:nvSpPr>
              <p:spPr bwMode="auto">
                <a:xfrm rot="10800000">
                  <a:off x="2158" y="2421"/>
                  <a:ext cx="1434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rgbClr val="EA333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</p:grpSp>
          <p:grpSp>
            <p:nvGrpSpPr>
              <p:cNvPr id="29709" name="Group 26"/>
              <p:cNvGrpSpPr>
                <a:grpSpLocks/>
              </p:cNvGrpSpPr>
              <p:nvPr/>
            </p:nvGrpSpPr>
            <p:grpSpPr bwMode="auto">
              <a:xfrm>
                <a:off x="2338414" y="4975225"/>
                <a:ext cx="1547249" cy="1501775"/>
                <a:chOff x="3776689" y="1828800"/>
                <a:chExt cx="1547249" cy="1501775"/>
              </a:xfrm>
            </p:grpSpPr>
            <p:sp>
              <p:nvSpPr>
                <p:cNvPr id="29715" name="Oval 4"/>
                <p:cNvSpPr>
                  <a:spLocks noChangeArrowheads="1"/>
                </p:cNvSpPr>
                <p:nvPr/>
              </p:nvSpPr>
              <p:spPr bwMode="auto">
                <a:xfrm>
                  <a:off x="3800475" y="1828800"/>
                  <a:ext cx="1501775" cy="1501775"/>
                </a:xfrm>
                <a:prstGeom prst="ellipse">
                  <a:avLst/>
                </a:prstGeom>
                <a:solidFill>
                  <a:srgbClr val="A2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6AC14"/>
                    </a:solidFill>
                  </a:endParaRPr>
                </a:p>
              </p:txBody>
            </p:sp>
            <p:sp>
              <p:nvSpPr>
                <p:cNvPr id="4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776689" y="2207473"/>
                  <a:ext cx="1547249" cy="7131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  <a:ea typeface="宋体" charset="0"/>
                      <a:cs typeface="宋体" charset="0"/>
                    </a:rPr>
                    <a:t>Fallen</a:t>
                  </a:r>
                  <a:endParaRPr lang="en-US" sz="1100" b="1" dirty="0">
                    <a:solidFill>
                      <a:srgbClr val="FFFFFF"/>
                    </a:solidFill>
                    <a:latin typeface="Tahoma" charset="0"/>
                    <a:ea typeface="宋体" charset="0"/>
                    <a:cs typeface="宋体" charset="0"/>
                  </a:endParaRPr>
                </a:p>
                <a:p>
                  <a:pPr algn="ctr">
                    <a:defRPr/>
                  </a:pPr>
                  <a:r>
                    <a:rPr lang="en-US" sz="1100" b="1" dirty="0">
                      <a:solidFill>
                        <a:srgbClr val="FFFFFF"/>
                      </a:solidFill>
                      <a:latin typeface="Tahoma" charset="0"/>
                      <a:ea typeface="宋体" charset="0"/>
                      <a:cs typeface="宋体" charset="0"/>
                    </a:rPr>
                    <a:t>Descendants</a:t>
                  </a:r>
                </a:p>
              </p:txBody>
            </p:sp>
          </p:grpSp>
          <p:sp>
            <p:nvSpPr>
              <p:cNvPr id="29710" name="AutoShape 19"/>
              <p:cNvSpPr>
                <a:spLocks noChangeArrowheads="1"/>
              </p:cNvSpPr>
              <p:nvPr/>
            </p:nvSpPr>
            <p:spPr bwMode="auto">
              <a:xfrm rot="2700000" flipV="1">
                <a:off x="1694961" y="4723301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sp>
            <p:nvSpPr>
              <p:cNvPr id="29711" name="AutoShape 20"/>
              <p:cNvSpPr>
                <a:spLocks noChangeArrowheads="1"/>
              </p:cNvSpPr>
              <p:nvPr/>
            </p:nvSpPr>
            <p:spPr bwMode="auto">
              <a:xfrm rot="8100000" flipV="1">
                <a:off x="3721589" y="4723301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grpSp>
            <p:nvGrpSpPr>
              <p:cNvPr id="29712" name="Group 20"/>
              <p:cNvGrpSpPr>
                <a:grpSpLocks/>
              </p:cNvGrpSpPr>
              <p:nvPr/>
            </p:nvGrpSpPr>
            <p:grpSpPr bwMode="auto">
              <a:xfrm>
                <a:off x="2084167" y="3400631"/>
                <a:ext cx="1937192" cy="1107737"/>
                <a:chOff x="2160" y="1917"/>
                <a:chExt cx="1434" cy="820"/>
              </a:xfrm>
            </p:grpSpPr>
            <p:sp>
              <p:nvSpPr>
                <p:cNvPr id="37" name="Freeform 21"/>
                <p:cNvSpPr>
                  <a:spLocks noChangeArrowheads="1"/>
                </p:cNvSpPr>
                <p:nvPr/>
              </p:nvSpPr>
              <p:spPr bwMode="auto">
                <a:xfrm>
                  <a:off x="2159" y="1917"/>
                  <a:ext cx="1430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rgbClr val="A8605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  <p:sp>
              <p:nvSpPr>
                <p:cNvPr id="38" name="Freeform 22"/>
                <p:cNvSpPr>
                  <a:spLocks noChangeArrowheads="1"/>
                </p:cNvSpPr>
                <p:nvPr/>
              </p:nvSpPr>
              <p:spPr bwMode="auto">
                <a:xfrm rot="10800000">
                  <a:off x="2165" y="2422"/>
                  <a:ext cx="1430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</p:grpSp>
        </p:grp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4191974" y="3809700"/>
              <a:ext cx="760747" cy="762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False</a:t>
              </a:r>
            </a:p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Love</a:t>
              </a:r>
            </a:p>
          </p:txBody>
        </p:sp>
      </p:grpSp>
      <p:sp>
        <p:nvSpPr>
          <p:cNvPr id="30" name="AutoShape 20"/>
          <p:cNvSpPr>
            <a:spLocks noChangeArrowheads="1"/>
          </p:cNvSpPr>
          <p:nvPr/>
        </p:nvSpPr>
        <p:spPr bwMode="auto">
          <a:xfrm rot="16200000" flipV="1">
            <a:off x="5696723" y="5694374"/>
            <a:ext cx="775142" cy="465586"/>
          </a:xfrm>
          <a:prstGeom prst="leftArrow">
            <a:avLst>
              <a:gd name="adj1" fmla="val 50000"/>
              <a:gd name="adj2" fmla="val 32514"/>
            </a:avLst>
          </a:prstGeom>
          <a:solidFill>
            <a:srgbClr val="78787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787878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"/>
          <p:cNvSpPr>
            <a:spLocks noChangeArrowheads="1"/>
          </p:cNvSpPr>
          <p:nvPr/>
        </p:nvSpPr>
        <p:spPr bwMode="auto">
          <a:xfrm rot="10800000">
            <a:off x="3935414" y="4868864"/>
            <a:ext cx="4321175" cy="19891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19 w 21600"/>
              <a:gd name="T13" fmla="*/ 6219 h 21600"/>
              <a:gd name="T14" fmla="*/ 15381 w 21600"/>
              <a:gd name="T15" fmla="*/ 1538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838" y="21600"/>
                </a:lnTo>
                <a:lnTo>
                  <a:pt x="127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42999">
                <a:srgbClr val="EA3332"/>
              </a:gs>
              <a:gs pos="100000">
                <a:srgbClr val="EA333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Satan took God’s position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4170363" y="1423988"/>
            <a:ext cx="3860800" cy="4030662"/>
            <a:chOff x="2133600" y="1676400"/>
            <a:chExt cx="4818063" cy="5029200"/>
          </a:xfrm>
        </p:grpSpPr>
        <p:grpSp>
          <p:nvGrpSpPr>
            <p:cNvPr id="29701" name="Group 7"/>
            <p:cNvGrpSpPr>
              <a:grpSpLocks/>
            </p:cNvGrpSpPr>
            <p:nvPr/>
          </p:nvGrpSpPr>
          <p:grpSpPr bwMode="auto">
            <a:xfrm>
              <a:off x="2133600" y="1676400"/>
              <a:ext cx="4818063" cy="5029200"/>
              <a:chOff x="668337" y="1447800"/>
              <a:chExt cx="4818063" cy="5029200"/>
            </a:xfrm>
          </p:grpSpPr>
          <p:grpSp>
            <p:nvGrpSpPr>
              <p:cNvPr id="29703" name="Group 5"/>
              <p:cNvGrpSpPr>
                <a:grpSpLocks/>
              </p:cNvGrpSpPr>
              <p:nvPr/>
            </p:nvGrpSpPr>
            <p:grpSpPr bwMode="auto">
              <a:xfrm>
                <a:off x="2344934" y="1447800"/>
                <a:ext cx="1537012" cy="1501775"/>
                <a:chOff x="3783209" y="1828800"/>
                <a:chExt cx="1537012" cy="1501775"/>
              </a:xfrm>
            </p:grpSpPr>
            <p:sp>
              <p:nvSpPr>
                <p:cNvPr id="29723" name="Oval 4"/>
                <p:cNvSpPr>
                  <a:spLocks noChangeArrowheads="1"/>
                </p:cNvSpPr>
                <p:nvPr/>
              </p:nvSpPr>
              <p:spPr bwMode="auto">
                <a:xfrm>
                  <a:off x="3800475" y="1828800"/>
                  <a:ext cx="1501775" cy="1501775"/>
                </a:xfrm>
                <a:prstGeom prst="ellipse">
                  <a:avLst/>
                </a:prstGeom>
                <a:solidFill>
                  <a:srgbClr val="EA333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6AC14"/>
                    </a:solidFill>
                  </a:endParaRPr>
                </a:p>
              </p:txBody>
            </p:sp>
            <p:sp>
              <p:nvSpPr>
                <p:cNvPr id="4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782632" y="2276456"/>
                  <a:ext cx="1537343" cy="598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500" b="1" dirty="0">
                      <a:solidFill>
                        <a:srgbClr val="FFFFFF"/>
                      </a:solidFill>
                      <a:latin typeface="Tahoma" charset="0"/>
                      <a:ea typeface="宋体" charset="0"/>
                      <a:cs typeface="宋体" charset="0"/>
                    </a:rPr>
                    <a:t>Satan</a:t>
                  </a:r>
                </a:p>
              </p:txBody>
            </p:sp>
          </p:grpSp>
          <p:grpSp>
            <p:nvGrpSpPr>
              <p:cNvPr id="29704" name="Group 1"/>
              <p:cNvGrpSpPr>
                <a:grpSpLocks/>
              </p:cNvGrpSpPr>
              <p:nvPr/>
            </p:nvGrpSpPr>
            <p:grpSpPr bwMode="auto">
              <a:xfrm>
                <a:off x="668337" y="3200400"/>
                <a:ext cx="1501775" cy="1501775"/>
                <a:chOff x="2159000" y="3492500"/>
                <a:chExt cx="1501775" cy="1501775"/>
              </a:xfrm>
            </p:grpSpPr>
            <p:sp>
              <p:nvSpPr>
                <p:cNvPr id="29721" name="Oval 13"/>
                <p:cNvSpPr>
                  <a:spLocks noChangeArrowheads="1"/>
                </p:cNvSpPr>
                <p:nvPr/>
              </p:nvSpPr>
              <p:spPr bwMode="auto">
                <a:xfrm>
                  <a:off x="2159000" y="3492500"/>
                  <a:ext cx="1501775" cy="1501775"/>
                </a:xfrm>
                <a:prstGeom prst="ellipse">
                  <a:avLst/>
                </a:prstGeom>
                <a:solidFill>
                  <a:srgbClr val="A8605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159000" y="3782083"/>
                  <a:ext cx="1481872" cy="8678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6000" tIns="32400" rIns="36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Fallen</a:t>
                  </a:r>
                </a:p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Adam</a:t>
                  </a:r>
                </a:p>
              </p:txBody>
            </p:sp>
          </p:grpSp>
          <p:grpSp>
            <p:nvGrpSpPr>
              <p:cNvPr id="29705" name="Group 2"/>
              <p:cNvGrpSpPr>
                <a:grpSpLocks/>
              </p:cNvGrpSpPr>
              <p:nvPr/>
            </p:nvGrpSpPr>
            <p:grpSpPr bwMode="auto">
              <a:xfrm>
                <a:off x="3984717" y="3200789"/>
                <a:ext cx="1501683" cy="1501432"/>
                <a:chOff x="5475380" y="3492889"/>
                <a:chExt cx="1501683" cy="1501432"/>
              </a:xfrm>
            </p:grpSpPr>
            <p:sp>
              <p:nvSpPr>
                <p:cNvPr id="43" name="Oval 16"/>
                <p:cNvSpPr>
                  <a:spLocks noChangeArrowheads="1"/>
                </p:cNvSpPr>
                <p:nvPr/>
              </p:nvSpPr>
              <p:spPr bwMode="auto">
                <a:xfrm>
                  <a:off x="5475380" y="3492889"/>
                  <a:ext cx="1501683" cy="150143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495191" y="3782083"/>
                  <a:ext cx="1477909" cy="8678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6000" tIns="32400" rIns="36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Fallen</a:t>
                  </a:r>
                </a:p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</a:rPr>
                    <a:t>Eve</a:t>
                  </a:r>
                </a:p>
              </p:txBody>
            </p:sp>
          </p:grpSp>
          <p:sp>
            <p:nvSpPr>
              <p:cNvPr id="29706" name="AutoShape 19"/>
              <p:cNvSpPr>
                <a:spLocks noChangeArrowheads="1"/>
              </p:cNvSpPr>
              <p:nvPr/>
            </p:nvSpPr>
            <p:spPr bwMode="auto">
              <a:xfrm rot="-2700000">
                <a:off x="1694961" y="2620474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sp>
            <p:nvSpPr>
              <p:cNvPr id="29707" name="AutoShape 20"/>
              <p:cNvSpPr>
                <a:spLocks noChangeArrowheads="1"/>
              </p:cNvSpPr>
              <p:nvPr/>
            </p:nvSpPr>
            <p:spPr bwMode="auto">
              <a:xfrm rot="-8100000">
                <a:off x="3721589" y="2620474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grpSp>
            <p:nvGrpSpPr>
              <p:cNvPr id="29708" name="Group 20"/>
              <p:cNvGrpSpPr>
                <a:grpSpLocks/>
              </p:cNvGrpSpPr>
              <p:nvPr/>
            </p:nvGrpSpPr>
            <p:grpSpPr bwMode="auto">
              <a:xfrm rot="-5400000">
                <a:off x="2116828" y="3401305"/>
                <a:ext cx="1937192" cy="1107737"/>
                <a:chOff x="2160" y="1917"/>
                <a:chExt cx="1434" cy="820"/>
              </a:xfrm>
            </p:grpSpPr>
            <p:sp>
              <p:nvSpPr>
                <p:cNvPr id="41" name="Freeform 21"/>
                <p:cNvSpPr>
                  <a:spLocks noChangeArrowheads="1"/>
                </p:cNvSpPr>
                <p:nvPr/>
              </p:nvSpPr>
              <p:spPr bwMode="auto">
                <a:xfrm>
                  <a:off x="2169" y="1905"/>
                  <a:ext cx="1431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rgbClr val="A2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  <p:sp>
              <p:nvSpPr>
                <p:cNvPr id="42" name="Freeform 22"/>
                <p:cNvSpPr>
                  <a:spLocks noChangeArrowheads="1"/>
                </p:cNvSpPr>
                <p:nvPr/>
              </p:nvSpPr>
              <p:spPr bwMode="auto">
                <a:xfrm rot="10800000">
                  <a:off x="2158" y="2421"/>
                  <a:ext cx="1434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rgbClr val="EA333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</p:grpSp>
          <p:grpSp>
            <p:nvGrpSpPr>
              <p:cNvPr id="29709" name="Group 26"/>
              <p:cNvGrpSpPr>
                <a:grpSpLocks/>
              </p:cNvGrpSpPr>
              <p:nvPr/>
            </p:nvGrpSpPr>
            <p:grpSpPr bwMode="auto">
              <a:xfrm>
                <a:off x="2338414" y="4975225"/>
                <a:ext cx="1547249" cy="1501775"/>
                <a:chOff x="3776689" y="1828800"/>
                <a:chExt cx="1547249" cy="1501775"/>
              </a:xfrm>
            </p:grpSpPr>
            <p:sp>
              <p:nvSpPr>
                <p:cNvPr id="29715" name="Oval 4"/>
                <p:cNvSpPr>
                  <a:spLocks noChangeArrowheads="1"/>
                </p:cNvSpPr>
                <p:nvPr/>
              </p:nvSpPr>
              <p:spPr bwMode="auto">
                <a:xfrm>
                  <a:off x="3800475" y="1828800"/>
                  <a:ext cx="1501775" cy="1501775"/>
                </a:xfrm>
                <a:prstGeom prst="ellipse">
                  <a:avLst/>
                </a:prstGeom>
                <a:solidFill>
                  <a:srgbClr val="A2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6AC14"/>
                    </a:solidFill>
                  </a:endParaRPr>
                </a:p>
              </p:txBody>
            </p:sp>
            <p:sp>
              <p:nvSpPr>
                <p:cNvPr id="4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776689" y="2207473"/>
                  <a:ext cx="1547249" cy="7131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Arial Unicode MS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2000" b="1" dirty="0">
                      <a:solidFill>
                        <a:srgbClr val="FFFFFF"/>
                      </a:solidFill>
                      <a:latin typeface="Tahoma" charset="0"/>
                      <a:ea typeface="宋体" charset="0"/>
                      <a:cs typeface="宋体" charset="0"/>
                    </a:rPr>
                    <a:t>Fallen</a:t>
                  </a:r>
                  <a:endParaRPr lang="en-US" sz="1100" b="1" dirty="0">
                    <a:solidFill>
                      <a:srgbClr val="FFFFFF"/>
                    </a:solidFill>
                    <a:latin typeface="Tahoma" charset="0"/>
                    <a:ea typeface="宋体" charset="0"/>
                    <a:cs typeface="宋体" charset="0"/>
                  </a:endParaRPr>
                </a:p>
                <a:p>
                  <a:pPr algn="ctr">
                    <a:defRPr/>
                  </a:pPr>
                  <a:r>
                    <a:rPr lang="en-US" sz="1100" b="1" dirty="0">
                      <a:solidFill>
                        <a:srgbClr val="FFFFFF"/>
                      </a:solidFill>
                      <a:latin typeface="Tahoma" charset="0"/>
                      <a:ea typeface="宋体" charset="0"/>
                      <a:cs typeface="宋体" charset="0"/>
                    </a:rPr>
                    <a:t>Descendants</a:t>
                  </a:r>
                </a:p>
              </p:txBody>
            </p:sp>
          </p:grpSp>
          <p:sp>
            <p:nvSpPr>
              <p:cNvPr id="29710" name="AutoShape 19"/>
              <p:cNvSpPr>
                <a:spLocks noChangeArrowheads="1"/>
              </p:cNvSpPr>
              <p:nvPr/>
            </p:nvSpPr>
            <p:spPr bwMode="auto">
              <a:xfrm rot="2700000" flipV="1">
                <a:off x="1694961" y="4723301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sp>
            <p:nvSpPr>
              <p:cNvPr id="29711" name="AutoShape 20"/>
              <p:cNvSpPr>
                <a:spLocks noChangeArrowheads="1"/>
              </p:cNvSpPr>
              <p:nvPr/>
            </p:nvSpPr>
            <p:spPr bwMode="auto">
              <a:xfrm rot="8100000" flipV="1">
                <a:off x="3721589" y="4723301"/>
                <a:ext cx="755650" cy="581025"/>
              </a:xfrm>
              <a:prstGeom prst="leftArrow">
                <a:avLst>
                  <a:gd name="adj1" fmla="val 50000"/>
                  <a:gd name="adj2" fmla="val 32514"/>
                </a:avLst>
              </a:pr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787878"/>
                  </a:solidFill>
                </a:endParaRPr>
              </a:p>
            </p:txBody>
          </p:sp>
          <p:grpSp>
            <p:nvGrpSpPr>
              <p:cNvPr id="29712" name="Group 20"/>
              <p:cNvGrpSpPr>
                <a:grpSpLocks/>
              </p:cNvGrpSpPr>
              <p:nvPr/>
            </p:nvGrpSpPr>
            <p:grpSpPr bwMode="auto">
              <a:xfrm>
                <a:off x="2084167" y="3400631"/>
                <a:ext cx="1937192" cy="1107737"/>
                <a:chOff x="2160" y="1917"/>
                <a:chExt cx="1434" cy="820"/>
              </a:xfrm>
            </p:grpSpPr>
            <p:sp>
              <p:nvSpPr>
                <p:cNvPr id="37" name="Freeform 21"/>
                <p:cNvSpPr>
                  <a:spLocks noChangeArrowheads="1"/>
                </p:cNvSpPr>
                <p:nvPr/>
              </p:nvSpPr>
              <p:spPr bwMode="auto">
                <a:xfrm>
                  <a:off x="2159" y="1917"/>
                  <a:ext cx="1430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rgbClr val="A8605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  <p:sp>
              <p:nvSpPr>
                <p:cNvPr id="38" name="Freeform 22"/>
                <p:cNvSpPr>
                  <a:spLocks noChangeArrowheads="1"/>
                </p:cNvSpPr>
                <p:nvPr/>
              </p:nvSpPr>
              <p:spPr bwMode="auto">
                <a:xfrm rot="10800000">
                  <a:off x="2165" y="2422"/>
                  <a:ext cx="1430" cy="318"/>
                </a:xfrm>
                <a:custGeom>
                  <a:avLst/>
                  <a:gdLst>
                    <a:gd name="T0" fmla="*/ 0 w 861"/>
                    <a:gd name="T1" fmla="*/ 128 h 197"/>
                    <a:gd name="T2" fmla="*/ 408 w 861"/>
                    <a:gd name="T3" fmla="*/ 0 h 197"/>
                    <a:gd name="T4" fmla="*/ 752 w 861"/>
                    <a:gd name="T5" fmla="*/ 96 h 197"/>
                    <a:gd name="T6" fmla="*/ 771 w 861"/>
                    <a:gd name="T7" fmla="*/ 66 h 197"/>
                    <a:gd name="T8" fmla="*/ 861 w 861"/>
                    <a:gd name="T9" fmla="*/ 195 h 197"/>
                    <a:gd name="T10" fmla="*/ 701 w 861"/>
                    <a:gd name="T11" fmla="*/ 192 h 197"/>
                    <a:gd name="T12" fmla="*/ 719 w 861"/>
                    <a:gd name="T13" fmla="*/ 161 h 197"/>
                    <a:gd name="T14" fmla="*/ 408 w 861"/>
                    <a:gd name="T15" fmla="*/ 77 h 197"/>
                    <a:gd name="T16" fmla="*/ 41 w 861"/>
                    <a:gd name="T17" fmla="*/ 197 h 197"/>
                    <a:gd name="T18" fmla="*/ 0 w 861"/>
                    <a:gd name="T19" fmla="*/ 128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61" h="197">
                      <a:moveTo>
                        <a:pt x="0" y="128"/>
                      </a:moveTo>
                      <a:cubicBezTo>
                        <a:pt x="132" y="45"/>
                        <a:pt x="277" y="0"/>
                        <a:pt x="408" y="0"/>
                      </a:cubicBezTo>
                      <a:cubicBezTo>
                        <a:pt x="539" y="0"/>
                        <a:pt x="660" y="54"/>
                        <a:pt x="752" y="96"/>
                      </a:cubicBezTo>
                      <a:cubicBezTo>
                        <a:pt x="760" y="82"/>
                        <a:pt x="771" y="66"/>
                        <a:pt x="771" y="66"/>
                      </a:cubicBezTo>
                      <a:cubicBezTo>
                        <a:pt x="771" y="66"/>
                        <a:pt x="861" y="195"/>
                        <a:pt x="861" y="195"/>
                      </a:cubicBezTo>
                      <a:cubicBezTo>
                        <a:pt x="861" y="195"/>
                        <a:pt x="701" y="192"/>
                        <a:pt x="701" y="192"/>
                      </a:cubicBezTo>
                      <a:cubicBezTo>
                        <a:pt x="701" y="192"/>
                        <a:pt x="712" y="172"/>
                        <a:pt x="719" y="161"/>
                      </a:cubicBezTo>
                      <a:cubicBezTo>
                        <a:pt x="613" y="105"/>
                        <a:pt x="518" y="77"/>
                        <a:pt x="408" y="77"/>
                      </a:cubicBezTo>
                      <a:cubicBezTo>
                        <a:pt x="298" y="77"/>
                        <a:pt x="177" y="104"/>
                        <a:pt x="41" y="197"/>
                      </a:cubicBezTo>
                      <a:cubicBezTo>
                        <a:pt x="41" y="197"/>
                        <a:pt x="0" y="128"/>
                        <a:pt x="0" y="128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 Unicode MS" charset="0"/>
                  </a:endParaRPr>
                </a:p>
              </p:txBody>
            </p:sp>
          </p:grpSp>
        </p:grp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4191974" y="3809700"/>
              <a:ext cx="760747" cy="762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False</a:t>
              </a:r>
            </a:p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Love</a:t>
              </a:r>
            </a:p>
          </p:txBody>
        </p:sp>
      </p:grpSp>
      <p:sp>
        <p:nvSpPr>
          <p:cNvPr id="30" name="AutoShape 20"/>
          <p:cNvSpPr>
            <a:spLocks noChangeArrowheads="1"/>
          </p:cNvSpPr>
          <p:nvPr/>
        </p:nvSpPr>
        <p:spPr bwMode="auto">
          <a:xfrm rot="16200000" flipV="1">
            <a:off x="5696723" y="5694374"/>
            <a:ext cx="775142" cy="465586"/>
          </a:xfrm>
          <a:prstGeom prst="leftArrow">
            <a:avLst>
              <a:gd name="adj1" fmla="val 50000"/>
              <a:gd name="adj2" fmla="val 32514"/>
            </a:avLst>
          </a:prstGeom>
          <a:solidFill>
            <a:srgbClr val="78787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787878"/>
              </a:solidFill>
            </a:endParaRPr>
          </a:p>
        </p:txBody>
      </p:sp>
      <p:sp>
        <p:nvSpPr>
          <p:cNvPr id="31" name="Content Placeholder 1"/>
          <p:cNvSpPr txBox="1">
            <a:spLocks/>
          </p:cNvSpPr>
          <p:nvPr/>
        </p:nvSpPr>
        <p:spPr bwMode="auto">
          <a:xfrm>
            <a:off x="1506216" y="1628451"/>
            <a:ext cx="2540314" cy="2251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45720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“…the </a:t>
            </a:r>
            <a:r>
              <a:rPr 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of this world has blinded the minds of the </a:t>
            </a:r>
            <a:r>
              <a:rPr lang="en-US" sz="24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unbelievers”</a:t>
            </a:r>
            <a:endParaRPr lang="en-US" sz="24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-457200" algn="r">
              <a:spcBef>
                <a:spcPts val="0"/>
              </a:spcBef>
              <a:buNone/>
            </a:pPr>
            <a:r>
              <a:rPr 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</a:t>
            </a:r>
            <a:r>
              <a:rPr 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4:4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4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2"/>
          <p:cNvGrpSpPr>
            <a:grpSpLocks/>
          </p:cNvGrpSpPr>
          <p:nvPr/>
        </p:nvGrpSpPr>
        <p:grpSpPr bwMode="auto">
          <a:xfrm>
            <a:off x="4692561" y="1775013"/>
            <a:ext cx="2782898" cy="2802739"/>
            <a:chOff x="2028" y="1424"/>
            <a:chExt cx="1587" cy="1586"/>
          </a:xfrm>
        </p:grpSpPr>
        <p:sp>
          <p:nvSpPr>
            <p:cNvPr id="11271" name="Freeform 3"/>
            <p:cNvSpPr>
              <a:spLocks noChangeAspect="1"/>
            </p:cNvSpPr>
            <p:nvPr/>
          </p:nvSpPr>
          <p:spPr bwMode="auto">
            <a:xfrm>
              <a:off x="2028" y="1424"/>
              <a:ext cx="794" cy="1586"/>
            </a:xfrm>
            <a:custGeom>
              <a:avLst/>
              <a:gdLst>
                <a:gd name="T0" fmla="*/ 1 w 1362"/>
                <a:gd name="T1" fmla="*/ 0 h 2722"/>
                <a:gd name="T2" fmla="*/ 1 w 1362"/>
                <a:gd name="T3" fmla="*/ 1 h 2722"/>
                <a:gd name="T4" fmla="*/ 1 w 1362"/>
                <a:gd name="T5" fmla="*/ 2 h 2722"/>
                <a:gd name="T6" fmla="*/ 1 w 1362"/>
                <a:gd name="T7" fmla="*/ 0 h 27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2" h="2722">
                  <a:moveTo>
                    <a:pt x="1362" y="0"/>
                  </a:moveTo>
                  <a:cubicBezTo>
                    <a:pt x="522" y="1"/>
                    <a:pt x="0" y="689"/>
                    <a:pt x="1" y="1361"/>
                  </a:cubicBezTo>
                  <a:cubicBezTo>
                    <a:pt x="2" y="2033"/>
                    <a:pt x="538" y="2721"/>
                    <a:pt x="1362" y="2722"/>
                  </a:cubicBezTo>
                  <a:cubicBezTo>
                    <a:pt x="1362" y="1361"/>
                    <a:pt x="1362" y="0"/>
                    <a:pt x="1362" y="0"/>
                  </a:cubicBezTo>
                  <a:close/>
                </a:path>
              </a:pathLst>
            </a:custGeom>
            <a:solidFill>
              <a:srgbClr val="EA333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/>
            <a:p>
              <a:endParaRPr lang="en-US"/>
            </a:p>
          </p:txBody>
        </p:sp>
        <p:sp>
          <p:nvSpPr>
            <p:cNvPr id="11272" name="Freeform 4"/>
            <p:cNvSpPr>
              <a:spLocks noChangeAspect="1"/>
            </p:cNvSpPr>
            <p:nvPr/>
          </p:nvSpPr>
          <p:spPr bwMode="auto">
            <a:xfrm rot="10800000">
              <a:off x="2821" y="1424"/>
              <a:ext cx="794" cy="1586"/>
            </a:xfrm>
            <a:custGeom>
              <a:avLst/>
              <a:gdLst>
                <a:gd name="T0" fmla="*/ 1 w 1362"/>
                <a:gd name="T1" fmla="*/ 0 h 2722"/>
                <a:gd name="T2" fmla="*/ 1 w 1362"/>
                <a:gd name="T3" fmla="*/ 1 h 2722"/>
                <a:gd name="T4" fmla="*/ 1 w 1362"/>
                <a:gd name="T5" fmla="*/ 2 h 2722"/>
                <a:gd name="T6" fmla="*/ 1 w 1362"/>
                <a:gd name="T7" fmla="*/ 0 h 27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2" h="2722">
                  <a:moveTo>
                    <a:pt x="1362" y="0"/>
                  </a:moveTo>
                  <a:cubicBezTo>
                    <a:pt x="522" y="1"/>
                    <a:pt x="0" y="689"/>
                    <a:pt x="1" y="1361"/>
                  </a:cubicBezTo>
                  <a:cubicBezTo>
                    <a:pt x="2" y="2033"/>
                    <a:pt x="538" y="2721"/>
                    <a:pt x="1362" y="2722"/>
                  </a:cubicBezTo>
                  <a:cubicBezTo>
                    <a:pt x="1362" y="1361"/>
                    <a:pt x="1362" y="0"/>
                    <a:pt x="1362" y="0"/>
                  </a:cubicBezTo>
                  <a:close/>
                </a:path>
              </a:pathLst>
            </a:custGeom>
            <a:solidFill>
              <a:srgbClr val="17809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/>
            <a:p>
              <a:endParaRPr lang="en-US"/>
            </a:p>
          </p:txBody>
        </p:sp>
      </p:grpSp>
      <p:sp>
        <p:nvSpPr>
          <p:cNvPr id="11266" name="Text Box 6"/>
          <p:cNvSpPr txBox="1">
            <a:spLocks noChangeAspect="1" noChangeArrowheads="1"/>
          </p:cNvSpPr>
          <p:nvPr/>
        </p:nvSpPr>
        <p:spPr bwMode="auto">
          <a:xfrm>
            <a:off x="5943523" y="2770542"/>
            <a:ext cx="1531937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32400" r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500" b="1" dirty="0">
                <a:solidFill>
                  <a:schemeClr val="bg1"/>
                </a:solidFill>
                <a:latin typeface="Tahoma" charset="0"/>
              </a:rPr>
              <a:t>Original Nature</a:t>
            </a:r>
          </a:p>
        </p:txBody>
      </p:sp>
      <p:sp>
        <p:nvSpPr>
          <p:cNvPr id="11267" name="Text Box 7"/>
          <p:cNvSpPr txBox="1">
            <a:spLocks noChangeAspect="1" noChangeArrowheads="1"/>
          </p:cNvSpPr>
          <p:nvPr/>
        </p:nvSpPr>
        <p:spPr bwMode="auto">
          <a:xfrm>
            <a:off x="4660288" y="2770540"/>
            <a:ext cx="1531938" cy="77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2400" r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500" b="1" dirty="0">
                <a:solidFill>
                  <a:schemeClr val="bg1"/>
                </a:solidFill>
                <a:latin typeface="Tahoma" charset="0"/>
              </a:rPr>
              <a:t>Fallen </a:t>
            </a:r>
            <a:br>
              <a:rPr lang="en-US" sz="2500" b="1" dirty="0">
                <a:solidFill>
                  <a:schemeClr val="bg1"/>
                </a:solidFill>
                <a:latin typeface="Tahoma" charset="0"/>
              </a:rPr>
            </a:br>
            <a:r>
              <a:rPr lang="en-US" sz="2500" b="1" dirty="0">
                <a:solidFill>
                  <a:schemeClr val="bg1"/>
                </a:solidFill>
                <a:latin typeface="Tahoma" charset="0"/>
              </a:rPr>
              <a:t>Nature</a:t>
            </a:r>
          </a:p>
        </p:txBody>
      </p:sp>
      <p:sp>
        <p:nvSpPr>
          <p:cNvPr id="12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TWO OPPOSING NATURES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 bwMode="auto">
          <a:xfrm>
            <a:off x="2486194" y="2110993"/>
            <a:ext cx="1990779" cy="20904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u="sng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Selfish Love</a:t>
            </a:r>
            <a:r>
              <a:rPr 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Seeks my happiness at the expense of others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4294967295"/>
          </p:nvPr>
        </p:nvSpPr>
        <p:spPr bwMode="auto">
          <a:xfrm>
            <a:off x="7874001" y="2110993"/>
            <a:ext cx="2425700" cy="15589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u="sng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Love</a:t>
            </a:r>
            <a:r>
              <a:rPr lang="en-US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Finds happiness in the happiness of others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5092700"/>
            <a:ext cx="8229600" cy="92075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n-ea"/>
                <a:cs typeface="+mn-cs"/>
              </a:rPr>
              <a:t>Everyone is struggling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B0185B-C1E7-41E5-9427-864C8BBC69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0E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6A4D5-E2BA-40F6-B799-A1919C3383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81" y="1"/>
            <a:ext cx="5145838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FOUR FALLEN NATURES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17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88818" y="1389064"/>
            <a:ext cx="733777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Not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loving from God’s viewpoint 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(Example: Self-centered love)</a:t>
            </a:r>
          </a:p>
        </p:txBody>
      </p:sp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FOUR FALLEN NATURES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8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/>
        </p:nvGraphicFramePr>
        <p:xfrm>
          <a:off x="2044701" y="2528888"/>
          <a:ext cx="8107363" cy="3881436"/>
        </p:xfrm>
        <a:graphic>
          <a:graphicData uri="http://schemas.openxmlformats.org/drawingml/2006/table">
            <a:tbl>
              <a:tblPr/>
              <a:tblGrid>
                <a:gridCol w="810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C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80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697164" y="2668952"/>
            <a:ext cx="24396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Force of Love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518819" y="2528888"/>
            <a:ext cx="212689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5681928" y="2581619"/>
            <a:ext cx="1306375" cy="1543505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072" y="447677"/>
            <a:ext cx="764871" cy="20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6A800C4A-CC81-4835-BDD3-CD600C1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44" y="2703445"/>
            <a:ext cx="2342041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Force of Principle</a:t>
            </a:r>
          </a:p>
        </p:txBody>
      </p:sp>
      <p:sp>
        <p:nvSpPr>
          <p:cNvPr id="23" name="AutoShape 13">
            <a:extLst>
              <a:ext uri="{FF2B5EF4-FFF2-40B4-BE49-F238E27FC236}">
                <a16:creationId xmlns:a16="http://schemas.microsoft.com/office/drawing/2014/main" id="{03C89316-1D48-4AAC-88D4-5E75C495D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083" y="2528888"/>
            <a:ext cx="240419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6656BC-B2DA-4487-A201-B4C9078F294A}"/>
              </a:ext>
            </a:extLst>
          </p:cNvPr>
          <p:cNvSpPr/>
          <p:nvPr/>
        </p:nvSpPr>
        <p:spPr>
          <a:xfrm flipV="1">
            <a:off x="4497312" y="407239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472A4E-2DE5-4629-9BBD-371EC51257E3}"/>
              </a:ext>
            </a:extLst>
          </p:cNvPr>
          <p:cNvSpPr/>
          <p:nvPr/>
        </p:nvSpPr>
        <p:spPr>
          <a:xfrm flipV="1">
            <a:off x="4494289" y="4287399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E69152-59BC-483D-89A6-7D0FE265FD87}"/>
              </a:ext>
            </a:extLst>
          </p:cNvPr>
          <p:cNvSpPr/>
          <p:nvPr/>
        </p:nvSpPr>
        <p:spPr>
          <a:xfrm flipV="1">
            <a:off x="4483535" y="450240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4517D7-F3F3-4AE4-981F-D543F207C9EC}"/>
              </a:ext>
            </a:extLst>
          </p:cNvPr>
          <p:cNvSpPr/>
          <p:nvPr/>
        </p:nvSpPr>
        <p:spPr>
          <a:xfrm flipV="1">
            <a:off x="4494288" y="385425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3C0D9-8CB4-4714-8D30-479033C49FDD}"/>
              </a:ext>
            </a:extLst>
          </p:cNvPr>
          <p:cNvSpPr/>
          <p:nvPr/>
        </p:nvSpPr>
        <p:spPr>
          <a:xfrm flipV="1">
            <a:off x="4498108" y="4721540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D668BE-6292-41C3-8585-6516DBAA8E85}"/>
              </a:ext>
            </a:extLst>
          </p:cNvPr>
          <p:cNvSpPr/>
          <p:nvPr/>
        </p:nvSpPr>
        <p:spPr>
          <a:xfrm flipV="1">
            <a:off x="4487355" y="494160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59A9C-263C-436C-8101-EDC962E20801}"/>
              </a:ext>
            </a:extLst>
          </p:cNvPr>
          <p:cNvSpPr/>
          <p:nvPr/>
        </p:nvSpPr>
        <p:spPr>
          <a:xfrm flipV="1">
            <a:off x="4483534" y="515977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0AD359-9ADF-4E51-BE7E-9DF37BDA4AD4}"/>
              </a:ext>
            </a:extLst>
          </p:cNvPr>
          <p:cNvSpPr/>
          <p:nvPr/>
        </p:nvSpPr>
        <p:spPr>
          <a:xfrm flipV="1">
            <a:off x="4488867" y="537795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26CA13-E580-4A84-A47D-6A91AFD3115A}"/>
              </a:ext>
            </a:extLst>
          </p:cNvPr>
          <p:cNvSpPr/>
          <p:nvPr/>
        </p:nvSpPr>
        <p:spPr>
          <a:xfrm flipV="1">
            <a:off x="4487354" y="562255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8935F3-47DE-4922-9381-A82FE8A5B514}"/>
              </a:ext>
            </a:extLst>
          </p:cNvPr>
          <p:cNvSpPr/>
          <p:nvPr/>
        </p:nvSpPr>
        <p:spPr>
          <a:xfrm flipV="1">
            <a:off x="4483534" y="584847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13F95C-9626-42BE-A3B5-AA8C28A579D8}"/>
              </a:ext>
            </a:extLst>
          </p:cNvPr>
          <p:cNvSpPr/>
          <p:nvPr/>
        </p:nvSpPr>
        <p:spPr>
          <a:xfrm flipV="1">
            <a:off x="4483533" y="606247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5E13E7-534E-4613-8358-37577507786A}"/>
              </a:ext>
            </a:extLst>
          </p:cNvPr>
          <p:cNvSpPr/>
          <p:nvPr/>
        </p:nvSpPr>
        <p:spPr>
          <a:xfrm flipV="1">
            <a:off x="4495121" y="629205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519AF3-9301-4205-BB92-48AEBC594321}"/>
              </a:ext>
            </a:extLst>
          </p:cNvPr>
          <p:cNvSpPr/>
          <p:nvPr/>
        </p:nvSpPr>
        <p:spPr>
          <a:xfrm flipV="1">
            <a:off x="4487353" y="3629691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F6F428-3D38-4795-997C-AFA1BDB8DBF2}"/>
              </a:ext>
            </a:extLst>
          </p:cNvPr>
          <p:cNvSpPr/>
          <p:nvPr/>
        </p:nvSpPr>
        <p:spPr>
          <a:xfrm flipV="1">
            <a:off x="4494288" y="3419399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4D2A7C-49D5-420F-8F3F-4ABC1AF740F8}"/>
              </a:ext>
            </a:extLst>
          </p:cNvPr>
          <p:cNvSpPr/>
          <p:nvPr/>
        </p:nvSpPr>
        <p:spPr>
          <a:xfrm flipV="1">
            <a:off x="4480701" y="3190606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4BFDC6-0219-42A2-B1CE-CD0E9E209D65}"/>
              </a:ext>
            </a:extLst>
          </p:cNvPr>
          <p:cNvSpPr/>
          <p:nvPr/>
        </p:nvSpPr>
        <p:spPr>
          <a:xfrm flipV="1">
            <a:off x="4480701" y="2972850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4E19F8-83E8-4624-9278-4F8653B7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679" y="1484324"/>
            <a:ext cx="764871" cy="8174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9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2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7" name="Picture 1" descr="cain_and_abel_titia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794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6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79984" y="1389063"/>
            <a:ext cx="739740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BFBFBF"/>
                </a:solidFill>
                <a:latin typeface="Tahoma" charset="0"/>
                <a:cs typeface="+mn-cs"/>
              </a:rPr>
              <a:t>Not loving from God’s viewpoint </a:t>
            </a:r>
            <a:r>
              <a:rPr lang="en-US" sz="2800" dirty="0">
                <a:solidFill>
                  <a:srgbClr val="BFBFBF"/>
                </a:solidFill>
                <a:latin typeface="Tahoma" charset="0"/>
                <a:cs typeface="+mn-cs"/>
              </a:rPr>
              <a:t>(Example: self-centered)</a:t>
            </a:r>
          </a:p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Leaving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our position of responsibility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(Example: improper sexual desires)</a:t>
            </a:r>
          </a:p>
        </p:txBody>
      </p:sp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FOUR FALLEN NATURES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73910" y="1389063"/>
            <a:ext cx="7466979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BFBFBF"/>
                </a:solidFill>
                <a:latin typeface="Tahoma" charset="0"/>
                <a:cs typeface="+mn-cs"/>
              </a:rPr>
              <a:t>Not loving from God’s viewpoint </a:t>
            </a:r>
            <a:r>
              <a:rPr lang="en-US" sz="2800" dirty="0">
                <a:solidFill>
                  <a:srgbClr val="BFBFBF"/>
                </a:solidFill>
                <a:latin typeface="Tahoma" charset="0"/>
                <a:cs typeface="+mn-cs"/>
              </a:rPr>
              <a:t>(Example: self-centered)</a:t>
            </a:r>
          </a:p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rgbClr val="BFBFBF"/>
                </a:solidFill>
                <a:latin typeface="Tahoma" charset="0"/>
                <a:cs typeface="+mn-cs"/>
              </a:rPr>
              <a:t>Leaving </a:t>
            </a:r>
            <a:r>
              <a:rPr lang="en-US" sz="2800" b="1" dirty="0">
                <a:solidFill>
                  <a:srgbClr val="BFBFBF"/>
                </a:solidFill>
                <a:latin typeface="Tahoma" charset="0"/>
                <a:cs typeface="+mn-cs"/>
              </a:rPr>
              <a:t>our position of responsibility</a:t>
            </a:r>
            <a:br>
              <a:rPr lang="en-US" sz="2800" b="1" dirty="0">
                <a:solidFill>
                  <a:srgbClr val="BFBFBF"/>
                </a:solidFill>
                <a:latin typeface="Tahoma" charset="0"/>
                <a:cs typeface="+mn-cs"/>
              </a:rPr>
            </a:br>
            <a:r>
              <a:rPr lang="en-US" sz="2800" dirty="0">
                <a:solidFill>
                  <a:srgbClr val="BFBFBF"/>
                </a:solidFill>
                <a:latin typeface="Tahoma" charset="0"/>
                <a:cs typeface="+mn-cs"/>
              </a:rPr>
              <a:t>(Example: improper sexual desires)</a:t>
            </a:r>
          </a:p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Reversing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the order of authority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(Example: our bodily desires dominate us)</a:t>
            </a:r>
          </a:p>
        </p:txBody>
      </p:sp>
      <p:sp>
        <p:nvSpPr>
          <p:cNvPr id="7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FOUR FALLEN NATURES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1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Text Box 2"/>
          <p:cNvSpPr txBox="1">
            <a:spLocks noChangeArrowheads="1"/>
          </p:cNvSpPr>
          <p:nvPr/>
        </p:nvSpPr>
        <p:spPr bwMode="auto">
          <a:xfrm>
            <a:off x="2165559" y="1384301"/>
            <a:ext cx="7981742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BFBFBF"/>
                </a:solidFill>
                <a:latin typeface="Tahoma" charset="0"/>
              </a:rPr>
              <a:t>Not loving from God’s viewpoint </a:t>
            </a:r>
            <a:r>
              <a:rPr lang="en-US" sz="2800" dirty="0">
                <a:solidFill>
                  <a:srgbClr val="BFBFBF"/>
                </a:solidFill>
                <a:latin typeface="Tahoma" charset="0"/>
              </a:rPr>
              <a:t>(Example: self-centered)</a:t>
            </a:r>
          </a:p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rgbClr val="BFBFBF"/>
                </a:solidFill>
                <a:latin typeface="Tahoma" charset="0"/>
              </a:rPr>
              <a:t>Leaving </a:t>
            </a:r>
            <a:r>
              <a:rPr lang="en-US" sz="2800" b="1" dirty="0">
                <a:solidFill>
                  <a:srgbClr val="BFBFBF"/>
                </a:solidFill>
                <a:latin typeface="Tahoma" charset="0"/>
              </a:rPr>
              <a:t>our position of responsibility</a:t>
            </a:r>
            <a:br>
              <a:rPr lang="en-US" sz="2800" b="1" dirty="0">
                <a:solidFill>
                  <a:srgbClr val="BFBFBF"/>
                </a:solidFill>
                <a:latin typeface="Tahoma" charset="0"/>
              </a:rPr>
            </a:br>
            <a:r>
              <a:rPr lang="en-US" sz="2800" dirty="0">
                <a:solidFill>
                  <a:srgbClr val="BFBFBF"/>
                </a:solidFill>
                <a:latin typeface="Tahoma" charset="0"/>
              </a:rPr>
              <a:t>(Example: improper sexual desires)</a:t>
            </a:r>
          </a:p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Tahoma" charset="0"/>
                <a:cs typeface="+mn-cs"/>
              </a:rPr>
              <a:t>Reversing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ahoma" charset="0"/>
                <a:cs typeface="+mn-cs"/>
              </a:rPr>
              <a:t>the order of authority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ahoma" charset="0"/>
                <a:cs typeface="+mn-cs"/>
              </a:rPr>
              <a:t>(Example: dominance of our bodily desires)</a:t>
            </a:r>
          </a:p>
          <a:p>
            <a:pPr marL="457200" indent="-457200" eaLnBrk="1" fontAlgn="b" hangingPunct="1">
              <a:spcBef>
                <a:spcPts val="0"/>
              </a:spcBef>
              <a:spcAft>
                <a:spcPts val="3000"/>
              </a:spcAft>
              <a:buFontTx/>
              <a:buAutoNum type="arabicPeriod"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Multiplication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of evil 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cs typeface="+mn-cs"/>
              </a:rPr>
              <a:t>(Example: hiding my sin)</a:t>
            </a:r>
          </a:p>
        </p:txBody>
      </p:sp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1524000" y="130176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FOUR FALLEN NATURES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0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Oval 4"/>
          <p:cNvSpPr>
            <a:spLocks noChangeAspect="1" noChangeArrowheads="1"/>
          </p:cNvSpPr>
          <p:nvPr/>
        </p:nvSpPr>
        <p:spPr bwMode="auto">
          <a:xfrm>
            <a:off x="2689506" y="3448705"/>
            <a:ext cx="2563812" cy="2563813"/>
          </a:xfrm>
          <a:prstGeom prst="ellipse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53250" name="Oval 4"/>
          <p:cNvSpPr>
            <a:spLocks noChangeAspect="1" noChangeArrowheads="1"/>
          </p:cNvSpPr>
          <p:nvPr/>
        </p:nvSpPr>
        <p:spPr bwMode="auto">
          <a:xfrm>
            <a:off x="2884768" y="3104218"/>
            <a:ext cx="2173288" cy="2173287"/>
          </a:xfrm>
          <a:prstGeom prst="ellipse">
            <a:avLst/>
          </a:prstGeom>
          <a:solidFill>
            <a:srgbClr val="EA4C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53251" name="Oval 4"/>
          <p:cNvSpPr>
            <a:spLocks noChangeAspect="1" noChangeArrowheads="1"/>
          </p:cNvSpPr>
          <p:nvPr/>
        </p:nvSpPr>
        <p:spPr bwMode="auto">
          <a:xfrm>
            <a:off x="3065743" y="2915304"/>
            <a:ext cx="1811338" cy="1809750"/>
          </a:xfrm>
          <a:prstGeom prst="ellipse">
            <a:avLst/>
          </a:prstGeom>
          <a:solidFill>
            <a:srgbClr val="FF808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53252" name="Oval 4"/>
          <p:cNvSpPr>
            <a:spLocks noChangeAspect="1" noChangeArrowheads="1"/>
          </p:cNvSpPr>
          <p:nvPr/>
        </p:nvSpPr>
        <p:spPr bwMode="auto">
          <a:xfrm>
            <a:off x="3248306" y="2686704"/>
            <a:ext cx="1447800" cy="1447800"/>
          </a:xfrm>
          <a:prstGeom prst="ellipse">
            <a:avLst/>
          </a:prstGeom>
          <a:solidFill>
            <a:srgbClr val="FFC9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91" name="Text Box 6"/>
          <p:cNvSpPr txBox="1">
            <a:spLocks noChangeArrowheads="1"/>
          </p:cNvSpPr>
          <p:nvPr/>
        </p:nvSpPr>
        <p:spPr bwMode="auto">
          <a:xfrm>
            <a:off x="3191156" y="3453468"/>
            <a:ext cx="1528762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000" tIns="0" rIns="36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Family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Society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Nation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One World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</a:b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Family</a:t>
            </a:r>
          </a:p>
        </p:txBody>
      </p:sp>
      <p:grpSp>
        <p:nvGrpSpPr>
          <p:cNvPr id="53256" name="Group 29"/>
          <p:cNvGrpSpPr>
            <a:grpSpLocks/>
          </p:cNvGrpSpPr>
          <p:nvPr/>
        </p:nvGrpSpPr>
        <p:grpSpPr bwMode="auto">
          <a:xfrm>
            <a:off x="2657756" y="705504"/>
            <a:ext cx="2627312" cy="2743200"/>
            <a:chOff x="668338" y="1447800"/>
            <a:chExt cx="4818062" cy="5029200"/>
          </a:xfrm>
        </p:grpSpPr>
        <p:grpSp>
          <p:nvGrpSpPr>
            <p:cNvPr id="53280" name="Group 5"/>
            <p:cNvGrpSpPr>
              <a:grpSpLocks/>
            </p:cNvGrpSpPr>
            <p:nvPr/>
          </p:nvGrpSpPr>
          <p:grpSpPr bwMode="auto">
            <a:xfrm>
              <a:off x="2344740" y="1447800"/>
              <a:ext cx="1536700" cy="1501775"/>
              <a:chOff x="3783015" y="1828800"/>
              <a:chExt cx="1536700" cy="1501775"/>
            </a:xfrm>
          </p:grpSpPr>
          <p:sp>
            <p:nvSpPr>
              <p:cNvPr id="53301" name="Oval 4"/>
              <p:cNvSpPr>
                <a:spLocks noChangeArrowheads="1"/>
              </p:cNvSpPr>
              <p:nvPr/>
            </p:nvSpPr>
            <p:spPr bwMode="auto">
              <a:xfrm>
                <a:off x="3800475" y="1828800"/>
                <a:ext cx="1501775" cy="1501775"/>
              </a:xfrm>
              <a:prstGeom prst="ellipse">
                <a:avLst/>
              </a:prstGeom>
              <a:solidFill>
                <a:srgbClr val="ADC22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6AC14"/>
                  </a:solidFill>
                </a:endParaRPr>
              </a:p>
            </p:txBody>
          </p:sp>
          <p:sp>
            <p:nvSpPr>
              <p:cNvPr id="53" name="Text Box 10"/>
              <p:cNvSpPr txBox="1">
                <a:spLocks noChangeArrowheads="1"/>
              </p:cNvSpPr>
              <p:nvPr/>
            </p:nvSpPr>
            <p:spPr bwMode="auto">
              <a:xfrm>
                <a:off x="3783473" y="2210066"/>
                <a:ext cx="1537122" cy="736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latin typeface="Tahoma" charset="0"/>
                    <a:ea typeface="宋体" charset="0"/>
                    <a:cs typeface="宋体" charset="0"/>
                  </a:rPr>
                  <a:t>God</a:t>
                </a:r>
              </a:p>
            </p:txBody>
          </p:sp>
        </p:grpSp>
        <p:grpSp>
          <p:nvGrpSpPr>
            <p:cNvPr id="53281" name="Group 1"/>
            <p:cNvGrpSpPr>
              <a:grpSpLocks/>
            </p:cNvGrpSpPr>
            <p:nvPr/>
          </p:nvGrpSpPr>
          <p:grpSpPr bwMode="auto">
            <a:xfrm>
              <a:off x="668338" y="3200400"/>
              <a:ext cx="1501775" cy="1501775"/>
              <a:chOff x="2159000" y="3492500"/>
              <a:chExt cx="1501775" cy="1501775"/>
            </a:xfrm>
          </p:grpSpPr>
          <p:sp>
            <p:nvSpPr>
              <p:cNvPr id="53299" name="Oval 13"/>
              <p:cNvSpPr>
                <a:spLocks noChangeArrowheads="1"/>
              </p:cNvSpPr>
              <p:nvPr/>
            </p:nvSpPr>
            <p:spPr bwMode="auto">
              <a:xfrm>
                <a:off x="2159000" y="3492500"/>
                <a:ext cx="1501775" cy="1501775"/>
              </a:xfrm>
              <a:prstGeom prst="ellipse">
                <a:avLst/>
              </a:prstGeom>
              <a:solidFill>
                <a:srgbClr val="71CCD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Text Box 14"/>
              <p:cNvSpPr txBox="1">
                <a:spLocks noChangeArrowheads="1"/>
              </p:cNvSpPr>
              <p:nvPr/>
            </p:nvSpPr>
            <p:spPr bwMode="auto">
              <a:xfrm>
                <a:off x="2159000" y="4018756"/>
                <a:ext cx="1481808" cy="4831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6000" tIns="32400" rIns="36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Tahoma" charset="0"/>
                  </a:rPr>
                  <a:t>Husband</a:t>
                </a:r>
              </a:p>
            </p:txBody>
          </p:sp>
        </p:grpSp>
        <p:grpSp>
          <p:nvGrpSpPr>
            <p:cNvPr id="53282" name="Group 2"/>
            <p:cNvGrpSpPr>
              <a:grpSpLocks/>
            </p:cNvGrpSpPr>
            <p:nvPr/>
          </p:nvGrpSpPr>
          <p:grpSpPr bwMode="auto">
            <a:xfrm>
              <a:off x="3984625" y="3200400"/>
              <a:ext cx="1501775" cy="1501775"/>
              <a:chOff x="5475288" y="3492500"/>
              <a:chExt cx="1501775" cy="1501775"/>
            </a:xfrm>
          </p:grpSpPr>
          <p:sp>
            <p:nvSpPr>
              <p:cNvPr id="53297" name="Oval 16"/>
              <p:cNvSpPr>
                <a:spLocks noChangeArrowheads="1"/>
              </p:cNvSpPr>
              <p:nvPr/>
            </p:nvSpPr>
            <p:spPr bwMode="auto">
              <a:xfrm>
                <a:off x="5475288" y="3492500"/>
                <a:ext cx="1501775" cy="1501775"/>
              </a:xfrm>
              <a:prstGeom prst="ellipse">
                <a:avLst/>
              </a:prstGeom>
              <a:solidFill>
                <a:srgbClr val="F6AC1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Text Box 17"/>
              <p:cNvSpPr txBox="1">
                <a:spLocks noChangeArrowheads="1"/>
              </p:cNvSpPr>
              <p:nvPr/>
            </p:nvSpPr>
            <p:spPr bwMode="auto">
              <a:xfrm>
                <a:off x="5495255" y="4018757"/>
                <a:ext cx="1478898" cy="567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6000" tIns="32400" rIns="36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Tahoma" charset="0"/>
                  </a:rPr>
                  <a:t>Wife</a:t>
                </a:r>
              </a:p>
            </p:txBody>
          </p:sp>
        </p:grpSp>
        <p:sp>
          <p:nvSpPr>
            <p:cNvPr id="53283" name="AutoShape 19"/>
            <p:cNvSpPr>
              <a:spLocks noChangeArrowheads="1"/>
            </p:cNvSpPr>
            <p:nvPr/>
          </p:nvSpPr>
          <p:spPr bwMode="auto">
            <a:xfrm rot="-2700000">
              <a:off x="1695450" y="2620963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sp>
          <p:nvSpPr>
            <p:cNvPr id="53284" name="AutoShape 20"/>
            <p:cNvSpPr>
              <a:spLocks noChangeArrowheads="1"/>
            </p:cNvSpPr>
            <p:nvPr/>
          </p:nvSpPr>
          <p:spPr bwMode="auto">
            <a:xfrm rot="-8100000">
              <a:off x="3721101" y="2620962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grpSp>
          <p:nvGrpSpPr>
            <p:cNvPr id="53285" name="Group 20"/>
            <p:cNvGrpSpPr>
              <a:grpSpLocks/>
            </p:cNvGrpSpPr>
            <p:nvPr/>
          </p:nvGrpSpPr>
          <p:grpSpPr bwMode="auto">
            <a:xfrm rot="-5400000">
              <a:off x="2243138" y="3429000"/>
              <a:ext cx="1685925" cy="1050925"/>
              <a:chOff x="2253" y="1938"/>
              <a:chExt cx="1248" cy="779"/>
            </a:xfrm>
          </p:grpSpPr>
          <p:sp>
            <p:nvSpPr>
              <p:cNvPr id="46" name="Freeform 21"/>
              <p:cNvSpPr>
                <a:spLocks noChangeArrowheads="1"/>
              </p:cNvSpPr>
              <p:nvPr/>
            </p:nvSpPr>
            <p:spPr bwMode="auto">
              <a:xfrm>
                <a:off x="2259" y="1910"/>
                <a:ext cx="1241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EA333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  <p:sp>
            <p:nvSpPr>
              <p:cNvPr id="47" name="Freeform 22"/>
              <p:cNvSpPr>
                <a:spLocks noChangeArrowheads="1"/>
              </p:cNvSpPr>
              <p:nvPr/>
            </p:nvSpPr>
            <p:spPr bwMode="auto">
              <a:xfrm rot="10800000">
                <a:off x="2257" y="2441"/>
                <a:ext cx="1243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ADC22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</p:grpSp>
        <p:grpSp>
          <p:nvGrpSpPr>
            <p:cNvPr id="53286" name="Group 26"/>
            <p:cNvGrpSpPr>
              <a:grpSpLocks/>
            </p:cNvGrpSpPr>
            <p:nvPr/>
          </p:nvGrpSpPr>
          <p:grpSpPr bwMode="auto">
            <a:xfrm>
              <a:off x="2339975" y="4975225"/>
              <a:ext cx="1546225" cy="1501775"/>
              <a:chOff x="3778251" y="1828800"/>
              <a:chExt cx="1546224" cy="1501775"/>
            </a:xfrm>
          </p:grpSpPr>
          <p:sp>
            <p:nvSpPr>
              <p:cNvPr id="53293" name="Oval 4"/>
              <p:cNvSpPr>
                <a:spLocks noChangeArrowheads="1"/>
              </p:cNvSpPr>
              <p:nvPr/>
            </p:nvSpPr>
            <p:spPr bwMode="auto">
              <a:xfrm>
                <a:off x="3800475" y="1828800"/>
                <a:ext cx="1501775" cy="1501775"/>
              </a:xfrm>
              <a:prstGeom prst="ellipse">
                <a:avLst/>
              </a:prstGeom>
              <a:solidFill>
                <a:srgbClr val="EA333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6AC14"/>
                  </a:solidFill>
                </a:endParaRPr>
              </a:p>
            </p:txBody>
          </p:sp>
          <p:sp>
            <p:nvSpPr>
              <p:cNvPr id="45" name="Text Box 10"/>
              <p:cNvSpPr txBox="1">
                <a:spLocks noChangeArrowheads="1"/>
              </p:cNvSpPr>
              <p:nvPr/>
            </p:nvSpPr>
            <p:spPr bwMode="auto">
              <a:xfrm>
                <a:off x="3777651" y="2314841"/>
                <a:ext cx="1545854" cy="596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Tahoma" charset="0"/>
                    <a:ea typeface="宋体" charset="0"/>
                    <a:cs typeface="宋体" charset="0"/>
                  </a:rPr>
                  <a:t>Child</a:t>
                </a:r>
              </a:p>
            </p:txBody>
          </p:sp>
        </p:grpSp>
        <p:sp>
          <p:nvSpPr>
            <p:cNvPr id="53287" name="AutoShape 19"/>
            <p:cNvSpPr>
              <a:spLocks noChangeArrowheads="1"/>
            </p:cNvSpPr>
            <p:nvPr/>
          </p:nvSpPr>
          <p:spPr bwMode="auto">
            <a:xfrm rot="2700000" flipV="1">
              <a:off x="1695450" y="4722813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sp>
          <p:nvSpPr>
            <p:cNvPr id="53288" name="AutoShape 20"/>
            <p:cNvSpPr>
              <a:spLocks noChangeArrowheads="1"/>
            </p:cNvSpPr>
            <p:nvPr/>
          </p:nvSpPr>
          <p:spPr bwMode="auto">
            <a:xfrm rot="8100000" flipV="1">
              <a:off x="3721101" y="4722812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grpSp>
          <p:nvGrpSpPr>
            <p:cNvPr id="53289" name="Group 20"/>
            <p:cNvGrpSpPr>
              <a:grpSpLocks/>
            </p:cNvGrpSpPr>
            <p:nvPr/>
          </p:nvGrpSpPr>
          <p:grpSpPr bwMode="auto">
            <a:xfrm>
              <a:off x="2209800" y="3429000"/>
              <a:ext cx="1685925" cy="1052513"/>
              <a:chOff x="2253" y="1938"/>
              <a:chExt cx="1248" cy="779"/>
            </a:xfrm>
          </p:grpSpPr>
          <p:sp>
            <p:nvSpPr>
              <p:cNvPr id="42" name="Freeform 21"/>
              <p:cNvSpPr>
                <a:spLocks noChangeArrowheads="1"/>
              </p:cNvSpPr>
              <p:nvPr/>
            </p:nvSpPr>
            <p:spPr bwMode="auto">
              <a:xfrm>
                <a:off x="2252" y="1939"/>
                <a:ext cx="1250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71CCD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  <p:sp>
            <p:nvSpPr>
              <p:cNvPr id="43" name="Freeform 22"/>
              <p:cNvSpPr>
                <a:spLocks noChangeArrowheads="1"/>
              </p:cNvSpPr>
              <p:nvPr/>
            </p:nvSpPr>
            <p:spPr bwMode="auto">
              <a:xfrm rot="10800000">
                <a:off x="2252" y="2440"/>
                <a:ext cx="1250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F6AC1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</p:grpSp>
        <p:sp>
          <p:nvSpPr>
            <p:cNvPr id="41" name="Rectangle 3"/>
            <p:cNvSpPr>
              <a:spLocks noChangeArrowheads="1"/>
            </p:cNvSpPr>
            <p:nvPr/>
          </p:nvSpPr>
          <p:spPr bwMode="auto">
            <a:xfrm>
              <a:off x="2668343" y="3581136"/>
              <a:ext cx="835520" cy="762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True Love</a:t>
              </a:r>
            </a:p>
          </p:txBody>
        </p:sp>
      </p:grpSp>
      <p:sp>
        <p:nvSpPr>
          <p:cNvPr id="79" name="Oval 4"/>
          <p:cNvSpPr>
            <a:spLocks noChangeAspect="1" noChangeArrowheads="1"/>
          </p:cNvSpPr>
          <p:nvPr/>
        </p:nvSpPr>
        <p:spPr bwMode="auto">
          <a:xfrm>
            <a:off x="6925890" y="3464860"/>
            <a:ext cx="2563812" cy="2563813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80" name="Oval 4"/>
          <p:cNvSpPr>
            <a:spLocks noChangeAspect="1" noChangeArrowheads="1"/>
          </p:cNvSpPr>
          <p:nvPr/>
        </p:nvSpPr>
        <p:spPr bwMode="auto">
          <a:xfrm>
            <a:off x="7121152" y="3120373"/>
            <a:ext cx="2173288" cy="2173287"/>
          </a:xfrm>
          <a:prstGeom prst="ellipse">
            <a:avLst/>
          </a:prstGeom>
          <a:solidFill>
            <a:srgbClr val="78787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81" name="Oval 4"/>
          <p:cNvSpPr>
            <a:spLocks noChangeAspect="1" noChangeArrowheads="1"/>
          </p:cNvSpPr>
          <p:nvPr/>
        </p:nvSpPr>
        <p:spPr bwMode="auto">
          <a:xfrm>
            <a:off x="7302127" y="2931459"/>
            <a:ext cx="1811338" cy="180975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82" name="Oval 4"/>
          <p:cNvSpPr>
            <a:spLocks noChangeAspect="1" noChangeArrowheads="1"/>
          </p:cNvSpPr>
          <p:nvPr/>
        </p:nvSpPr>
        <p:spPr bwMode="auto">
          <a:xfrm>
            <a:off x="7484690" y="2702859"/>
            <a:ext cx="1447800" cy="14478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6AC14"/>
              </a:solidFill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7427540" y="3469623"/>
            <a:ext cx="1528762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6000" tIns="0" rIns="36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Family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</a:rPr>
              <a:t>Society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Nation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Tahoma" charset="0"/>
              </a:rPr>
              <a:t>One World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  <a:latin typeface="Tahoma" charset="0"/>
              </a:rPr>
            </a:b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Tahoma" charset="0"/>
              </a:rPr>
              <a:t>Family</a:t>
            </a:r>
          </a:p>
        </p:txBody>
      </p:sp>
      <p:grpSp>
        <p:nvGrpSpPr>
          <p:cNvPr id="84" name="Group 29"/>
          <p:cNvGrpSpPr>
            <a:grpSpLocks/>
          </p:cNvGrpSpPr>
          <p:nvPr/>
        </p:nvGrpSpPr>
        <p:grpSpPr bwMode="auto">
          <a:xfrm>
            <a:off x="6894140" y="721659"/>
            <a:ext cx="2627312" cy="2743200"/>
            <a:chOff x="668338" y="1447800"/>
            <a:chExt cx="4818062" cy="5029200"/>
          </a:xfrm>
        </p:grpSpPr>
        <p:grpSp>
          <p:nvGrpSpPr>
            <p:cNvPr id="85" name="Group 5"/>
            <p:cNvGrpSpPr>
              <a:grpSpLocks/>
            </p:cNvGrpSpPr>
            <p:nvPr/>
          </p:nvGrpSpPr>
          <p:grpSpPr bwMode="auto">
            <a:xfrm>
              <a:off x="2344740" y="1447800"/>
              <a:ext cx="1536700" cy="1501775"/>
              <a:chOff x="3783015" y="1828800"/>
              <a:chExt cx="1536700" cy="1501775"/>
            </a:xfrm>
          </p:grpSpPr>
          <p:sp>
            <p:nvSpPr>
              <p:cNvPr id="107" name="Oval 4"/>
              <p:cNvSpPr>
                <a:spLocks noChangeArrowheads="1"/>
              </p:cNvSpPr>
              <p:nvPr/>
            </p:nvSpPr>
            <p:spPr bwMode="auto">
              <a:xfrm>
                <a:off x="3800475" y="1828800"/>
                <a:ext cx="1501775" cy="15017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6AC14"/>
                  </a:solidFill>
                </a:endParaRPr>
              </a:p>
            </p:txBody>
          </p:sp>
          <p:sp>
            <p:nvSpPr>
              <p:cNvPr id="108" name="Text Box 10"/>
              <p:cNvSpPr txBox="1">
                <a:spLocks noChangeArrowheads="1"/>
              </p:cNvSpPr>
              <p:nvPr/>
            </p:nvSpPr>
            <p:spPr bwMode="auto">
              <a:xfrm>
                <a:off x="3783473" y="2210066"/>
                <a:ext cx="1537122" cy="736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latin typeface="Tahoma" charset="0"/>
                    <a:ea typeface="宋体" charset="0"/>
                    <a:cs typeface="宋体" charset="0"/>
                  </a:rPr>
                  <a:t>AA</a:t>
                </a:r>
              </a:p>
            </p:txBody>
          </p:sp>
        </p:grpSp>
        <p:grpSp>
          <p:nvGrpSpPr>
            <p:cNvPr id="86" name="Group 1"/>
            <p:cNvGrpSpPr>
              <a:grpSpLocks/>
            </p:cNvGrpSpPr>
            <p:nvPr/>
          </p:nvGrpSpPr>
          <p:grpSpPr bwMode="auto">
            <a:xfrm>
              <a:off x="668338" y="3200400"/>
              <a:ext cx="1501775" cy="1501775"/>
              <a:chOff x="2159000" y="3492500"/>
              <a:chExt cx="1501775" cy="1501775"/>
            </a:xfrm>
          </p:grpSpPr>
          <p:sp>
            <p:nvSpPr>
              <p:cNvPr id="105" name="Oval 13"/>
              <p:cNvSpPr>
                <a:spLocks noChangeArrowheads="1"/>
              </p:cNvSpPr>
              <p:nvPr/>
            </p:nvSpPr>
            <p:spPr bwMode="auto">
              <a:xfrm>
                <a:off x="2159000" y="3492500"/>
                <a:ext cx="1501775" cy="15017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Text Box 14"/>
              <p:cNvSpPr txBox="1">
                <a:spLocks noChangeArrowheads="1"/>
              </p:cNvSpPr>
              <p:nvPr/>
            </p:nvSpPr>
            <p:spPr bwMode="auto">
              <a:xfrm>
                <a:off x="2159000" y="4018756"/>
                <a:ext cx="1481808" cy="4831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6000" tIns="32400" rIns="36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Tahoma" charset="0"/>
                  </a:rPr>
                  <a:t>Husband</a:t>
                </a:r>
              </a:p>
            </p:txBody>
          </p:sp>
        </p:grpSp>
        <p:grpSp>
          <p:nvGrpSpPr>
            <p:cNvPr id="87" name="Group 2"/>
            <p:cNvGrpSpPr>
              <a:grpSpLocks/>
            </p:cNvGrpSpPr>
            <p:nvPr/>
          </p:nvGrpSpPr>
          <p:grpSpPr bwMode="auto">
            <a:xfrm>
              <a:off x="3984625" y="3200400"/>
              <a:ext cx="1501775" cy="1501775"/>
              <a:chOff x="5475288" y="3492500"/>
              <a:chExt cx="1501775" cy="1501775"/>
            </a:xfrm>
          </p:grpSpPr>
          <p:sp>
            <p:nvSpPr>
              <p:cNvPr id="103" name="Oval 16"/>
              <p:cNvSpPr>
                <a:spLocks noChangeArrowheads="1"/>
              </p:cNvSpPr>
              <p:nvPr/>
            </p:nvSpPr>
            <p:spPr bwMode="auto">
              <a:xfrm>
                <a:off x="5475288" y="3492500"/>
                <a:ext cx="1501775" cy="15017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Text Box 17"/>
              <p:cNvSpPr txBox="1">
                <a:spLocks noChangeArrowheads="1"/>
              </p:cNvSpPr>
              <p:nvPr/>
            </p:nvSpPr>
            <p:spPr bwMode="auto">
              <a:xfrm>
                <a:off x="5495255" y="4018757"/>
                <a:ext cx="1478898" cy="567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6000" tIns="32400" rIns="36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Tahoma" charset="0"/>
                  </a:rPr>
                  <a:t>Wife</a:t>
                </a:r>
              </a:p>
            </p:txBody>
          </p:sp>
        </p:grpSp>
        <p:sp>
          <p:nvSpPr>
            <p:cNvPr id="88" name="AutoShape 19"/>
            <p:cNvSpPr>
              <a:spLocks noChangeArrowheads="1"/>
            </p:cNvSpPr>
            <p:nvPr/>
          </p:nvSpPr>
          <p:spPr bwMode="auto">
            <a:xfrm rot="-2700000">
              <a:off x="1695450" y="2620963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sp>
          <p:nvSpPr>
            <p:cNvPr id="89" name="AutoShape 20"/>
            <p:cNvSpPr>
              <a:spLocks noChangeArrowheads="1"/>
            </p:cNvSpPr>
            <p:nvPr/>
          </p:nvSpPr>
          <p:spPr bwMode="auto">
            <a:xfrm rot="-8100000">
              <a:off x="3721101" y="2620962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grpSp>
          <p:nvGrpSpPr>
            <p:cNvPr id="90" name="Group 20"/>
            <p:cNvGrpSpPr>
              <a:grpSpLocks/>
            </p:cNvGrpSpPr>
            <p:nvPr/>
          </p:nvGrpSpPr>
          <p:grpSpPr bwMode="auto">
            <a:xfrm rot="-5400000">
              <a:off x="2243138" y="3429000"/>
              <a:ext cx="1685925" cy="1050925"/>
              <a:chOff x="2253" y="1938"/>
              <a:chExt cx="1248" cy="779"/>
            </a:xfrm>
          </p:grpSpPr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2259" y="1910"/>
                <a:ext cx="1241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EA333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 rot="10800000">
                <a:off x="2257" y="2441"/>
                <a:ext cx="1243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ADC22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</p:grpSp>
        <p:grpSp>
          <p:nvGrpSpPr>
            <p:cNvPr id="92" name="Group 26"/>
            <p:cNvGrpSpPr>
              <a:grpSpLocks/>
            </p:cNvGrpSpPr>
            <p:nvPr/>
          </p:nvGrpSpPr>
          <p:grpSpPr bwMode="auto">
            <a:xfrm>
              <a:off x="2339975" y="4975225"/>
              <a:ext cx="1546225" cy="1501775"/>
              <a:chOff x="3778251" y="1828800"/>
              <a:chExt cx="1546224" cy="1501775"/>
            </a:xfrm>
          </p:grpSpPr>
          <p:sp>
            <p:nvSpPr>
              <p:cNvPr id="99" name="Oval 4"/>
              <p:cNvSpPr>
                <a:spLocks noChangeArrowheads="1"/>
              </p:cNvSpPr>
              <p:nvPr/>
            </p:nvSpPr>
            <p:spPr bwMode="auto">
              <a:xfrm>
                <a:off x="3800475" y="1828800"/>
                <a:ext cx="1501775" cy="15017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6AC14"/>
                  </a:solidFill>
                </a:endParaRPr>
              </a:p>
            </p:txBody>
          </p:sp>
          <p:sp>
            <p:nvSpPr>
              <p:cNvPr id="100" name="Text Box 10"/>
              <p:cNvSpPr txBox="1">
                <a:spLocks noChangeArrowheads="1"/>
              </p:cNvSpPr>
              <p:nvPr/>
            </p:nvSpPr>
            <p:spPr bwMode="auto">
              <a:xfrm>
                <a:off x="3777651" y="2314841"/>
                <a:ext cx="1545854" cy="596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algn="ctr">
                  <a:buClrTx/>
                  <a:buFontTx/>
                  <a:buNone/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Tahoma" charset="0"/>
                    <a:ea typeface="宋体" charset="0"/>
                    <a:cs typeface="宋体" charset="0"/>
                  </a:rPr>
                  <a:t>Child</a:t>
                </a:r>
              </a:p>
            </p:txBody>
          </p:sp>
        </p:grpSp>
        <p:sp>
          <p:nvSpPr>
            <p:cNvPr id="93" name="AutoShape 19"/>
            <p:cNvSpPr>
              <a:spLocks noChangeArrowheads="1"/>
            </p:cNvSpPr>
            <p:nvPr/>
          </p:nvSpPr>
          <p:spPr bwMode="auto">
            <a:xfrm rot="2700000" flipV="1">
              <a:off x="1695450" y="4722813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sp>
          <p:nvSpPr>
            <p:cNvPr id="94" name="AutoShape 20"/>
            <p:cNvSpPr>
              <a:spLocks noChangeArrowheads="1"/>
            </p:cNvSpPr>
            <p:nvPr/>
          </p:nvSpPr>
          <p:spPr bwMode="auto">
            <a:xfrm rot="8100000" flipV="1">
              <a:off x="3721101" y="4722812"/>
              <a:ext cx="755650" cy="581025"/>
            </a:xfrm>
            <a:prstGeom prst="leftArrow">
              <a:avLst>
                <a:gd name="adj1" fmla="val 50000"/>
                <a:gd name="adj2" fmla="val 32514"/>
              </a:avLst>
            </a:pr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87878"/>
                </a:solidFill>
              </a:endParaRPr>
            </a:p>
          </p:txBody>
        </p:sp>
        <p:grpSp>
          <p:nvGrpSpPr>
            <p:cNvPr id="95" name="Group 20"/>
            <p:cNvGrpSpPr>
              <a:grpSpLocks/>
            </p:cNvGrpSpPr>
            <p:nvPr/>
          </p:nvGrpSpPr>
          <p:grpSpPr bwMode="auto">
            <a:xfrm>
              <a:off x="2209800" y="3429000"/>
              <a:ext cx="1685925" cy="1052513"/>
              <a:chOff x="2253" y="1938"/>
              <a:chExt cx="1248" cy="779"/>
            </a:xfrm>
          </p:grpSpPr>
          <p:sp>
            <p:nvSpPr>
              <p:cNvPr id="97" name="Freeform 21"/>
              <p:cNvSpPr>
                <a:spLocks noChangeArrowheads="1"/>
              </p:cNvSpPr>
              <p:nvPr/>
            </p:nvSpPr>
            <p:spPr bwMode="auto">
              <a:xfrm>
                <a:off x="2252" y="1939"/>
                <a:ext cx="1250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71CCD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  <p:sp>
            <p:nvSpPr>
              <p:cNvPr id="98" name="Freeform 22"/>
              <p:cNvSpPr>
                <a:spLocks noChangeArrowheads="1"/>
              </p:cNvSpPr>
              <p:nvPr/>
            </p:nvSpPr>
            <p:spPr bwMode="auto">
              <a:xfrm rot="10800000">
                <a:off x="2252" y="2440"/>
                <a:ext cx="1250" cy="276"/>
              </a:xfrm>
              <a:custGeom>
                <a:avLst/>
                <a:gdLst>
                  <a:gd name="T0" fmla="*/ 0 w 861"/>
                  <a:gd name="T1" fmla="*/ 128 h 197"/>
                  <a:gd name="T2" fmla="*/ 408 w 861"/>
                  <a:gd name="T3" fmla="*/ 0 h 197"/>
                  <a:gd name="T4" fmla="*/ 752 w 861"/>
                  <a:gd name="T5" fmla="*/ 96 h 197"/>
                  <a:gd name="T6" fmla="*/ 771 w 861"/>
                  <a:gd name="T7" fmla="*/ 66 h 197"/>
                  <a:gd name="T8" fmla="*/ 861 w 861"/>
                  <a:gd name="T9" fmla="*/ 195 h 197"/>
                  <a:gd name="T10" fmla="*/ 701 w 861"/>
                  <a:gd name="T11" fmla="*/ 192 h 197"/>
                  <a:gd name="T12" fmla="*/ 719 w 861"/>
                  <a:gd name="T13" fmla="*/ 161 h 197"/>
                  <a:gd name="T14" fmla="*/ 408 w 861"/>
                  <a:gd name="T15" fmla="*/ 77 h 197"/>
                  <a:gd name="T16" fmla="*/ 41 w 861"/>
                  <a:gd name="T17" fmla="*/ 197 h 197"/>
                  <a:gd name="T18" fmla="*/ 0 w 861"/>
                  <a:gd name="T19" fmla="*/ 1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1" h="197">
                    <a:moveTo>
                      <a:pt x="0" y="128"/>
                    </a:moveTo>
                    <a:cubicBezTo>
                      <a:pt x="132" y="45"/>
                      <a:pt x="277" y="0"/>
                      <a:pt x="408" y="0"/>
                    </a:cubicBezTo>
                    <a:cubicBezTo>
                      <a:pt x="539" y="0"/>
                      <a:pt x="660" y="54"/>
                      <a:pt x="752" y="96"/>
                    </a:cubicBezTo>
                    <a:cubicBezTo>
                      <a:pt x="760" y="82"/>
                      <a:pt x="771" y="66"/>
                      <a:pt x="771" y="66"/>
                    </a:cubicBezTo>
                    <a:cubicBezTo>
                      <a:pt x="771" y="66"/>
                      <a:pt x="861" y="195"/>
                      <a:pt x="861" y="195"/>
                    </a:cubicBezTo>
                    <a:cubicBezTo>
                      <a:pt x="861" y="195"/>
                      <a:pt x="701" y="192"/>
                      <a:pt x="701" y="192"/>
                    </a:cubicBezTo>
                    <a:cubicBezTo>
                      <a:pt x="701" y="192"/>
                      <a:pt x="712" y="172"/>
                      <a:pt x="719" y="161"/>
                    </a:cubicBezTo>
                    <a:cubicBezTo>
                      <a:pt x="613" y="105"/>
                      <a:pt x="518" y="77"/>
                      <a:pt x="408" y="77"/>
                    </a:cubicBezTo>
                    <a:cubicBezTo>
                      <a:pt x="298" y="77"/>
                      <a:pt x="177" y="104"/>
                      <a:pt x="41" y="197"/>
                    </a:cubicBezTo>
                    <a:cubicBezTo>
                      <a:pt x="41" y="197"/>
                      <a:pt x="0" y="128"/>
                      <a:pt x="0" y="128"/>
                    </a:cubicBezTo>
                    <a:close/>
                  </a:path>
                </a:pathLst>
              </a:custGeom>
              <a:solidFill>
                <a:srgbClr val="F6AC1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 Unicode MS" charset="0"/>
                </a:endParaRPr>
              </a:p>
            </p:txBody>
          </p:sp>
        </p:grpSp>
        <p:sp>
          <p:nvSpPr>
            <p:cNvPr id="96" name="Rectangle 3"/>
            <p:cNvSpPr>
              <a:spLocks noChangeArrowheads="1"/>
            </p:cNvSpPr>
            <p:nvPr/>
          </p:nvSpPr>
          <p:spPr bwMode="auto">
            <a:xfrm>
              <a:off x="2668343" y="3581136"/>
              <a:ext cx="835520" cy="762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US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宋体" charset="0"/>
                  <a:cs typeface="宋体" charset="0"/>
                </a:rPr>
                <a:t>FalseLove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" y="-2204"/>
            <a:ext cx="6114522" cy="6875858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5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4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17J AS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851" y="0"/>
            <a:ext cx="2652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0" name="Picture 3" descr="Adam_and_Eve_Driven_out_of_Ed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" r="1127"/>
          <a:stretch/>
        </p:blipFill>
        <p:spPr bwMode="auto">
          <a:xfrm>
            <a:off x="1523999" y="0"/>
            <a:ext cx="9118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71775" y="2384426"/>
            <a:ext cx="66484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01700" indent="-3603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01775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024063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54635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035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4607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79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751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457200" eaLnBrk="1" hangingPunct="1">
              <a:spcAft>
                <a:spcPts val="1200"/>
              </a:spcAft>
              <a:defRPr/>
            </a:pPr>
            <a:r>
              <a:rPr lang="en-US" altLang="zh-CN" sz="3000" dirty="0" smtClean="0">
                <a:solidFill>
                  <a:schemeClr val="bg1"/>
                </a:solidFill>
                <a:latin typeface="Times New Roman"/>
                <a:ea typeface="宋体" charset="0"/>
                <a:cs typeface="宋体" charset="0"/>
              </a:rPr>
              <a:t>“God </a:t>
            </a:r>
            <a:r>
              <a:rPr lang="en-US" altLang="zh-CN" sz="3000" dirty="0">
                <a:solidFill>
                  <a:schemeClr val="bg1"/>
                </a:solidFill>
                <a:latin typeface="Times New Roman"/>
                <a:ea typeface="宋体" charset="0"/>
                <a:cs typeface="宋体" charset="0"/>
              </a:rPr>
              <a:t>was grieved that he had made man, and his heart was filled with pain.”</a:t>
            </a:r>
          </a:p>
          <a:p>
            <a:pPr algn="r" eaLnBrk="1" hangingPunct="1">
              <a:spcAft>
                <a:spcPts val="1200"/>
              </a:spcAft>
              <a:defRPr/>
            </a:pPr>
            <a:r>
              <a:rPr lang="en-US" altLang="zh-CN" sz="2500" dirty="0">
                <a:solidFill>
                  <a:schemeClr val="bg1"/>
                </a:solidFill>
                <a:latin typeface="Times New Roman"/>
                <a:ea typeface="宋体" panose="02010600030101010101" pitchFamily="2" charset="-122"/>
              </a:rPr>
              <a:t>—Genesis 6:6</a:t>
            </a:r>
            <a:endParaRPr lang="en-US" altLang="en-US" sz="2500" dirty="0">
              <a:solidFill>
                <a:schemeClr val="bg1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02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/>
        </p:nvGraphicFramePr>
        <p:xfrm>
          <a:off x="2044701" y="2528888"/>
          <a:ext cx="8107363" cy="3881436"/>
        </p:xfrm>
        <a:graphic>
          <a:graphicData uri="http://schemas.openxmlformats.org/drawingml/2006/table">
            <a:tbl>
              <a:tblPr/>
              <a:tblGrid>
                <a:gridCol w="810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C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80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697164" y="2668952"/>
            <a:ext cx="24396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Force of Love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518819" y="2528888"/>
            <a:ext cx="212689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 rot="8315938">
            <a:off x="5310252" y="3575530"/>
            <a:ext cx="1306375" cy="1543505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229" y="4317890"/>
            <a:ext cx="764871" cy="20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6A800C4A-CC81-4835-BDD3-CD600C1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44" y="2703445"/>
            <a:ext cx="2342041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Force of Principle</a:t>
            </a:r>
          </a:p>
        </p:txBody>
      </p:sp>
      <p:sp>
        <p:nvSpPr>
          <p:cNvPr id="23" name="AutoShape 13">
            <a:extLst>
              <a:ext uri="{FF2B5EF4-FFF2-40B4-BE49-F238E27FC236}">
                <a16:creationId xmlns:a16="http://schemas.microsoft.com/office/drawing/2014/main" id="{03C89316-1D48-4AAC-88D4-5E75C495D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083" y="2528888"/>
            <a:ext cx="240419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6656BC-B2DA-4487-A201-B4C9078F294A}"/>
              </a:ext>
            </a:extLst>
          </p:cNvPr>
          <p:cNvSpPr/>
          <p:nvPr/>
        </p:nvSpPr>
        <p:spPr>
          <a:xfrm flipV="1">
            <a:off x="4497312" y="407239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472A4E-2DE5-4629-9BBD-371EC51257E3}"/>
              </a:ext>
            </a:extLst>
          </p:cNvPr>
          <p:cNvSpPr/>
          <p:nvPr/>
        </p:nvSpPr>
        <p:spPr>
          <a:xfrm flipV="1">
            <a:off x="4494289" y="4287399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E69152-59BC-483D-89A6-7D0FE265FD87}"/>
              </a:ext>
            </a:extLst>
          </p:cNvPr>
          <p:cNvSpPr/>
          <p:nvPr/>
        </p:nvSpPr>
        <p:spPr>
          <a:xfrm flipV="1">
            <a:off x="4483535" y="450240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4517D7-F3F3-4AE4-981F-D543F207C9EC}"/>
              </a:ext>
            </a:extLst>
          </p:cNvPr>
          <p:cNvSpPr/>
          <p:nvPr/>
        </p:nvSpPr>
        <p:spPr>
          <a:xfrm flipV="1">
            <a:off x="4494288" y="385425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3C0D9-8CB4-4714-8D30-479033C49FDD}"/>
              </a:ext>
            </a:extLst>
          </p:cNvPr>
          <p:cNvSpPr/>
          <p:nvPr/>
        </p:nvSpPr>
        <p:spPr>
          <a:xfrm flipV="1">
            <a:off x="4498108" y="4721540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D668BE-6292-41C3-8585-6516DBAA8E85}"/>
              </a:ext>
            </a:extLst>
          </p:cNvPr>
          <p:cNvSpPr/>
          <p:nvPr/>
        </p:nvSpPr>
        <p:spPr>
          <a:xfrm flipV="1">
            <a:off x="4487355" y="494160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59A9C-263C-436C-8101-EDC962E20801}"/>
              </a:ext>
            </a:extLst>
          </p:cNvPr>
          <p:cNvSpPr/>
          <p:nvPr/>
        </p:nvSpPr>
        <p:spPr>
          <a:xfrm flipV="1">
            <a:off x="4483534" y="515977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0AD359-9ADF-4E51-BE7E-9DF37BDA4AD4}"/>
              </a:ext>
            </a:extLst>
          </p:cNvPr>
          <p:cNvSpPr/>
          <p:nvPr/>
        </p:nvSpPr>
        <p:spPr>
          <a:xfrm flipV="1">
            <a:off x="4488867" y="537795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26CA13-E580-4A84-A47D-6A91AFD3115A}"/>
              </a:ext>
            </a:extLst>
          </p:cNvPr>
          <p:cNvSpPr/>
          <p:nvPr/>
        </p:nvSpPr>
        <p:spPr>
          <a:xfrm flipV="1">
            <a:off x="4487354" y="562255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8935F3-47DE-4922-9381-A82FE8A5B514}"/>
              </a:ext>
            </a:extLst>
          </p:cNvPr>
          <p:cNvSpPr/>
          <p:nvPr/>
        </p:nvSpPr>
        <p:spPr>
          <a:xfrm flipV="1">
            <a:off x="4483534" y="584847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13F95C-9626-42BE-A3B5-AA8C28A579D8}"/>
              </a:ext>
            </a:extLst>
          </p:cNvPr>
          <p:cNvSpPr/>
          <p:nvPr/>
        </p:nvSpPr>
        <p:spPr>
          <a:xfrm flipV="1">
            <a:off x="4483533" y="606247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5E13E7-534E-4613-8358-37577507786A}"/>
              </a:ext>
            </a:extLst>
          </p:cNvPr>
          <p:cNvSpPr/>
          <p:nvPr/>
        </p:nvSpPr>
        <p:spPr>
          <a:xfrm flipV="1">
            <a:off x="4495121" y="629205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519AF3-9301-4205-BB92-48AEBC594321}"/>
              </a:ext>
            </a:extLst>
          </p:cNvPr>
          <p:cNvSpPr/>
          <p:nvPr/>
        </p:nvSpPr>
        <p:spPr>
          <a:xfrm flipV="1">
            <a:off x="4487353" y="3629691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F6F428-3D38-4795-997C-AFA1BDB8DBF2}"/>
              </a:ext>
            </a:extLst>
          </p:cNvPr>
          <p:cNvSpPr/>
          <p:nvPr/>
        </p:nvSpPr>
        <p:spPr>
          <a:xfrm flipV="1">
            <a:off x="4494288" y="3419399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4D2A7C-49D5-420F-8F3F-4ABC1AF740F8}"/>
              </a:ext>
            </a:extLst>
          </p:cNvPr>
          <p:cNvSpPr/>
          <p:nvPr/>
        </p:nvSpPr>
        <p:spPr>
          <a:xfrm flipV="1">
            <a:off x="4480701" y="3190606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4BFDC6-0219-42A2-B1CE-CD0E9E209D65}"/>
              </a:ext>
            </a:extLst>
          </p:cNvPr>
          <p:cNvSpPr/>
          <p:nvPr/>
        </p:nvSpPr>
        <p:spPr>
          <a:xfrm flipV="1">
            <a:off x="4480701" y="2972850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48">
            <a:extLst>
              <a:ext uri="{FF2B5EF4-FFF2-40B4-BE49-F238E27FC236}">
                <a16:creationId xmlns:a16="http://schemas.microsoft.com/office/drawing/2014/main" id="{8F2CBEFE-01B7-4BA7-AF78-F1E4071A30F8}"/>
              </a:ext>
            </a:extLst>
          </p:cNvPr>
          <p:cNvGrpSpPr>
            <a:grpSpLocks/>
          </p:cNvGrpSpPr>
          <p:nvPr/>
        </p:nvGrpSpPr>
        <p:grpSpPr bwMode="auto">
          <a:xfrm>
            <a:off x="4005355" y="2429700"/>
            <a:ext cx="1676572" cy="1737387"/>
            <a:chOff x="1872" y="912"/>
            <a:chExt cx="1872" cy="2208"/>
          </a:xfrm>
        </p:grpSpPr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D55A7272-9BA5-4A38-9B8F-DA7AAB11F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912"/>
              <a:ext cx="1872" cy="2208"/>
            </a:xfrm>
            <a:custGeom>
              <a:avLst/>
              <a:gdLst>
                <a:gd name="T0" fmla="*/ 10834 w 960"/>
                <a:gd name="T1" fmla="*/ 15979 h 912"/>
                <a:gd name="T2" fmla="*/ 13533 w 960"/>
                <a:gd name="T3" fmla="*/ 0 h 912"/>
                <a:gd name="T4" fmla="*/ 16240 w 960"/>
                <a:gd name="T5" fmla="*/ 15979 h 912"/>
                <a:gd name="T6" fmla="*/ 21659 w 960"/>
                <a:gd name="T7" fmla="*/ 7977 h 912"/>
                <a:gd name="T8" fmla="*/ 18944 w 960"/>
                <a:gd name="T9" fmla="*/ 23939 h 912"/>
                <a:gd name="T10" fmla="*/ 25709 w 960"/>
                <a:gd name="T11" fmla="*/ 23939 h 912"/>
                <a:gd name="T12" fmla="*/ 21659 w 960"/>
                <a:gd name="T13" fmla="*/ 35931 h 912"/>
                <a:gd name="T14" fmla="*/ 27066 w 960"/>
                <a:gd name="T15" fmla="*/ 43908 h 912"/>
                <a:gd name="T16" fmla="*/ 21659 w 960"/>
                <a:gd name="T17" fmla="*/ 47925 h 912"/>
                <a:gd name="T18" fmla="*/ 25709 w 960"/>
                <a:gd name="T19" fmla="*/ 59887 h 912"/>
                <a:gd name="T20" fmla="*/ 18944 w 960"/>
                <a:gd name="T21" fmla="*/ 55902 h 912"/>
                <a:gd name="T22" fmla="*/ 20301 w 960"/>
                <a:gd name="T23" fmla="*/ 71879 h 912"/>
                <a:gd name="T24" fmla="*/ 14898 w 960"/>
                <a:gd name="T25" fmla="*/ 59887 h 912"/>
                <a:gd name="T26" fmla="*/ 14898 w 960"/>
                <a:gd name="T27" fmla="*/ 75866 h 912"/>
                <a:gd name="T28" fmla="*/ 10834 w 960"/>
                <a:gd name="T29" fmla="*/ 59887 h 912"/>
                <a:gd name="T30" fmla="*/ 8126 w 960"/>
                <a:gd name="T31" fmla="*/ 75866 h 912"/>
                <a:gd name="T32" fmla="*/ 8126 w 960"/>
                <a:gd name="T33" fmla="*/ 59887 h 912"/>
                <a:gd name="T34" fmla="*/ 4066 w 960"/>
                <a:gd name="T35" fmla="*/ 63872 h 912"/>
                <a:gd name="T36" fmla="*/ 5407 w 960"/>
                <a:gd name="T37" fmla="*/ 47925 h 912"/>
                <a:gd name="T38" fmla="*/ 0 w 960"/>
                <a:gd name="T39" fmla="*/ 43908 h 912"/>
                <a:gd name="T40" fmla="*/ 5407 w 960"/>
                <a:gd name="T41" fmla="*/ 35931 h 912"/>
                <a:gd name="T42" fmla="*/ 0 w 960"/>
                <a:gd name="T43" fmla="*/ 27929 h 912"/>
                <a:gd name="T44" fmla="*/ 6768 w 960"/>
                <a:gd name="T45" fmla="*/ 23939 h 912"/>
                <a:gd name="T46" fmla="*/ 1357 w 960"/>
                <a:gd name="T47" fmla="*/ 11991 h 912"/>
                <a:gd name="T48" fmla="*/ 8126 w 960"/>
                <a:gd name="T49" fmla="*/ 15979 h 912"/>
                <a:gd name="T50" fmla="*/ 6768 w 960"/>
                <a:gd name="T51" fmla="*/ 0 h 912"/>
                <a:gd name="T52" fmla="*/ 10834 w 960"/>
                <a:gd name="T53" fmla="*/ 15979 h 9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60" h="912">
                  <a:moveTo>
                    <a:pt x="384" y="192"/>
                  </a:moveTo>
                  <a:lnTo>
                    <a:pt x="480" y="0"/>
                  </a:lnTo>
                  <a:lnTo>
                    <a:pt x="576" y="192"/>
                  </a:lnTo>
                  <a:lnTo>
                    <a:pt x="768" y="96"/>
                  </a:lnTo>
                  <a:lnTo>
                    <a:pt x="672" y="288"/>
                  </a:lnTo>
                  <a:lnTo>
                    <a:pt x="912" y="288"/>
                  </a:lnTo>
                  <a:lnTo>
                    <a:pt x="768" y="432"/>
                  </a:lnTo>
                  <a:lnTo>
                    <a:pt x="960" y="528"/>
                  </a:lnTo>
                  <a:lnTo>
                    <a:pt x="768" y="576"/>
                  </a:lnTo>
                  <a:lnTo>
                    <a:pt x="912" y="720"/>
                  </a:lnTo>
                  <a:lnTo>
                    <a:pt x="672" y="672"/>
                  </a:lnTo>
                  <a:lnTo>
                    <a:pt x="720" y="864"/>
                  </a:lnTo>
                  <a:lnTo>
                    <a:pt x="528" y="720"/>
                  </a:lnTo>
                  <a:lnTo>
                    <a:pt x="528" y="912"/>
                  </a:lnTo>
                  <a:lnTo>
                    <a:pt x="384" y="720"/>
                  </a:lnTo>
                  <a:lnTo>
                    <a:pt x="288" y="912"/>
                  </a:lnTo>
                  <a:lnTo>
                    <a:pt x="288" y="720"/>
                  </a:lnTo>
                  <a:lnTo>
                    <a:pt x="144" y="768"/>
                  </a:lnTo>
                  <a:lnTo>
                    <a:pt x="192" y="576"/>
                  </a:lnTo>
                  <a:lnTo>
                    <a:pt x="0" y="528"/>
                  </a:lnTo>
                  <a:lnTo>
                    <a:pt x="192" y="432"/>
                  </a:lnTo>
                  <a:lnTo>
                    <a:pt x="0" y="336"/>
                  </a:lnTo>
                  <a:lnTo>
                    <a:pt x="240" y="288"/>
                  </a:lnTo>
                  <a:lnTo>
                    <a:pt x="48" y="144"/>
                  </a:lnTo>
                  <a:lnTo>
                    <a:pt x="288" y="192"/>
                  </a:lnTo>
                  <a:lnTo>
                    <a:pt x="240" y="0"/>
                  </a:lnTo>
                  <a:lnTo>
                    <a:pt x="384" y="19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50">
              <a:extLst>
                <a:ext uri="{FF2B5EF4-FFF2-40B4-BE49-F238E27FC236}">
                  <a16:creationId xmlns:a16="http://schemas.microsoft.com/office/drawing/2014/main" id="{9F5C5128-265A-4597-AD56-00957C436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1087"/>
              <a:ext cx="1392" cy="1824"/>
            </a:xfrm>
            <a:custGeom>
              <a:avLst/>
              <a:gdLst>
                <a:gd name="T0" fmla="*/ 2464 w 960"/>
                <a:gd name="T1" fmla="*/ 6144 h 912"/>
                <a:gd name="T2" fmla="*/ 3075 w 960"/>
                <a:gd name="T3" fmla="*/ 0 h 912"/>
                <a:gd name="T4" fmla="*/ 3692 w 960"/>
                <a:gd name="T5" fmla="*/ 6144 h 912"/>
                <a:gd name="T6" fmla="*/ 4924 w 960"/>
                <a:gd name="T7" fmla="*/ 3072 h 912"/>
                <a:gd name="T8" fmla="*/ 4304 w 960"/>
                <a:gd name="T9" fmla="*/ 9216 h 912"/>
                <a:gd name="T10" fmla="*/ 5845 w 960"/>
                <a:gd name="T11" fmla="*/ 9216 h 912"/>
                <a:gd name="T12" fmla="*/ 4924 w 960"/>
                <a:gd name="T13" fmla="*/ 13824 h 912"/>
                <a:gd name="T14" fmla="*/ 6152 w 960"/>
                <a:gd name="T15" fmla="*/ 16896 h 912"/>
                <a:gd name="T16" fmla="*/ 4924 w 960"/>
                <a:gd name="T17" fmla="*/ 18432 h 912"/>
                <a:gd name="T18" fmla="*/ 5845 w 960"/>
                <a:gd name="T19" fmla="*/ 23040 h 912"/>
                <a:gd name="T20" fmla="*/ 4304 w 960"/>
                <a:gd name="T21" fmla="*/ 21504 h 912"/>
                <a:gd name="T22" fmla="*/ 4615 w 960"/>
                <a:gd name="T23" fmla="*/ 27648 h 912"/>
                <a:gd name="T24" fmla="*/ 3387 w 960"/>
                <a:gd name="T25" fmla="*/ 23040 h 912"/>
                <a:gd name="T26" fmla="*/ 3387 w 960"/>
                <a:gd name="T27" fmla="*/ 29184 h 912"/>
                <a:gd name="T28" fmla="*/ 2464 w 960"/>
                <a:gd name="T29" fmla="*/ 23040 h 912"/>
                <a:gd name="T30" fmla="*/ 1849 w 960"/>
                <a:gd name="T31" fmla="*/ 29184 h 912"/>
                <a:gd name="T32" fmla="*/ 1849 w 960"/>
                <a:gd name="T33" fmla="*/ 23040 h 912"/>
                <a:gd name="T34" fmla="*/ 924 w 960"/>
                <a:gd name="T35" fmla="*/ 24576 h 912"/>
                <a:gd name="T36" fmla="*/ 1228 w 960"/>
                <a:gd name="T37" fmla="*/ 18432 h 912"/>
                <a:gd name="T38" fmla="*/ 0 w 960"/>
                <a:gd name="T39" fmla="*/ 16896 h 912"/>
                <a:gd name="T40" fmla="*/ 1228 w 960"/>
                <a:gd name="T41" fmla="*/ 13824 h 912"/>
                <a:gd name="T42" fmla="*/ 0 w 960"/>
                <a:gd name="T43" fmla="*/ 10752 h 912"/>
                <a:gd name="T44" fmla="*/ 1538 w 960"/>
                <a:gd name="T45" fmla="*/ 9216 h 912"/>
                <a:gd name="T46" fmla="*/ 312 w 960"/>
                <a:gd name="T47" fmla="*/ 4608 h 912"/>
                <a:gd name="T48" fmla="*/ 1849 w 960"/>
                <a:gd name="T49" fmla="*/ 6144 h 912"/>
                <a:gd name="T50" fmla="*/ 1538 w 960"/>
                <a:gd name="T51" fmla="*/ 0 h 912"/>
                <a:gd name="T52" fmla="*/ 2464 w 960"/>
                <a:gd name="T53" fmla="*/ 6144 h 9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60" h="912">
                  <a:moveTo>
                    <a:pt x="384" y="192"/>
                  </a:moveTo>
                  <a:lnTo>
                    <a:pt x="480" y="0"/>
                  </a:lnTo>
                  <a:lnTo>
                    <a:pt x="576" y="192"/>
                  </a:lnTo>
                  <a:lnTo>
                    <a:pt x="768" y="96"/>
                  </a:lnTo>
                  <a:lnTo>
                    <a:pt x="672" y="288"/>
                  </a:lnTo>
                  <a:lnTo>
                    <a:pt x="912" y="288"/>
                  </a:lnTo>
                  <a:lnTo>
                    <a:pt x="768" y="432"/>
                  </a:lnTo>
                  <a:lnTo>
                    <a:pt x="960" y="528"/>
                  </a:lnTo>
                  <a:lnTo>
                    <a:pt x="768" y="576"/>
                  </a:lnTo>
                  <a:lnTo>
                    <a:pt x="912" y="720"/>
                  </a:lnTo>
                  <a:lnTo>
                    <a:pt x="672" y="672"/>
                  </a:lnTo>
                  <a:lnTo>
                    <a:pt x="720" y="864"/>
                  </a:lnTo>
                  <a:lnTo>
                    <a:pt x="528" y="720"/>
                  </a:lnTo>
                  <a:lnTo>
                    <a:pt x="528" y="912"/>
                  </a:lnTo>
                  <a:lnTo>
                    <a:pt x="384" y="720"/>
                  </a:lnTo>
                  <a:lnTo>
                    <a:pt x="288" y="912"/>
                  </a:lnTo>
                  <a:lnTo>
                    <a:pt x="288" y="720"/>
                  </a:lnTo>
                  <a:lnTo>
                    <a:pt x="144" y="768"/>
                  </a:lnTo>
                  <a:lnTo>
                    <a:pt x="192" y="576"/>
                  </a:lnTo>
                  <a:lnTo>
                    <a:pt x="0" y="528"/>
                  </a:lnTo>
                  <a:lnTo>
                    <a:pt x="192" y="432"/>
                  </a:lnTo>
                  <a:lnTo>
                    <a:pt x="0" y="336"/>
                  </a:lnTo>
                  <a:lnTo>
                    <a:pt x="240" y="288"/>
                  </a:lnTo>
                  <a:lnTo>
                    <a:pt x="48" y="144"/>
                  </a:lnTo>
                  <a:lnTo>
                    <a:pt x="288" y="192"/>
                  </a:lnTo>
                  <a:lnTo>
                    <a:pt x="240" y="0"/>
                  </a:lnTo>
                  <a:lnTo>
                    <a:pt x="384" y="192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1">
              <a:extLst>
                <a:ext uri="{FF2B5EF4-FFF2-40B4-BE49-F238E27FC236}">
                  <a16:creationId xmlns:a16="http://schemas.microsoft.com/office/drawing/2014/main" id="{2801FFD6-3C11-4FA5-AEF0-9D97F9A4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344"/>
              <a:ext cx="977" cy="1265"/>
            </a:xfrm>
            <a:custGeom>
              <a:avLst/>
              <a:gdLst>
                <a:gd name="T0" fmla="*/ 419 w 960"/>
                <a:gd name="T1" fmla="*/ 985 h 912"/>
                <a:gd name="T2" fmla="*/ 525 w 960"/>
                <a:gd name="T3" fmla="*/ 0 h 912"/>
                <a:gd name="T4" fmla="*/ 629 w 960"/>
                <a:gd name="T5" fmla="*/ 985 h 912"/>
                <a:gd name="T6" fmla="*/ 839 w 960"/>
                <a:gd name="T7" fmla="*/ 491 h 912"/>
                <a:gd name="T8" fmla="*/ 734 w 960"/>
                <a:gd name="T9" fmla="*/ 1476 h 912"/>
                <a:gd name="T10" fmla="*/ 995 w 960"/>
                <a:gd name="T11" fmla="*/ 1476 h 912"/>
                <a:gd name="T12" fmla="*/ 839 w 960"/>
                <a:gd name="T13" fmla="*/ 2218 h 912"/>
                <a:gd name="T14" fmla="*/ 1048 w 960"/>
                <a:gd name="T15" fmla="*/ 2709 h 912"/>
                <a:gd name="T16" fmla="*/ 839 w 960"/>
                <a:gd name="T17" fmla="*/ 2957 h 912"/>
                <a:gd name="T18" fmla="*/ 995 w 960"/>
                <a:gd name="T19" fmla="*/ 3698 h 912"/>
                <a:gd name="T20" fmla="*/ 734 w 960"/>
                <a:gd name="T21" fmla="*/ 3450 h 912"/>
                <a:gd name="T22" fmla="*/ 786 w 960"/>
                <a:gd name="T23" fmla="*/ 4434 h 912"/>
                <a:gd name="T24" fmla="*/ 577 w 960"/>
                <a:gd name="T25" fmla="*/ 3698 h 912"/>
                <a:gd name="T26" fmla="*/ 577 w 960"/>
                <a:gd name="T27" fmla="*/ 4683 h 912"/>
                <a:gd name="T28" fmla="*/ 419 w 960"/>
                <a:gd name="T29" fmla="*/ 3698 h 912"/>
                <a:gd name="T30" fmla="*/ 313 w 960"/>
                <a:gd name="T31" fmla="*/ 4683 h 912"/>
                <a:gd name="T32" fmla="*/ 313 w 960"/>
                <a:gd name="T33" fmla="*/ 3698 h 912"/>
                <a:gd name="T34" fmla="*/ 159 w 960"/>
                <a:gd name="T35" fmla="*/ 3942 h 912"/>
                <a:gd name="T36" fmla="*/ 210 w 960"/>
                <a:gd name="T37" fmla="*/ 2957 h 912"/>
                <a:gd name="T38" fmla="*/ 0 w 960"/>
                <a:gd name="T39" fmla="*/ 2709 h 912"/>
                <a:gd name="T40" fmla="*/ 210 w 960"/>
                <a:gd name="T41" fmla="*/ 2218 h 912"/>
                <a:gd name="T42" fmla="*/ 0 w 960"/>
                <a:gd name="T43" fmla="*/ 1724 h 912"/>
                <a:gd name="T44" fmla="*/ 261 w 960"/>
                <a:gd name="T45" fmla="*/ 1476 h 912"/>
                <a:gd name="T46" fmla="*/ 53 w 960"/>
                <a:gd name="T47" fmla="*/ 739 h 912"/>
                <a:gd name="T48" fmla="*/ 313 w 960"/>
                <a:gd name="T49" fmla="*/ 985 h 912"/>
                <a:gd name="T50" fmla="*/ 261 w 960"/>
                <a:gd name="T51" fmla="*/ 0 h 912"/>
                <a:gd name="T52" fmla="*/ 419 w 960"/>
                <a:gd name="T53" fmla="*/ 985 h 9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60" h="912">
                  <a:moveTo>
                    <a:pt x="384" y="192"/>
                  </a:moveTo>
                  <a:lnTo>
                    <a:pt x="480" y="0"/>
                  </a:lnTo>
                  <a:lnTo>
                    <a:pt x="576" y="192"/>
                  </a:lnTo>
                  <a:lnTo>
                    <a:pt x="768" y="96"/>
                  </a:lnTo>
                  <a:lnTo>
                    <a:pt x="672" y="288"/>
                  </a:lnTo>
                  <a:lnTo>
                    <a:pt x="912" y="288"/>
                  </a:lnTo>
                  <a:lnTo>
                    <a:pt x="768" y="432"/>
                  </a:lnTo>
                  <a:lnTo>
                    <a:pt x="960" y="528"/>
                  </a:lnTo>
                  <a:lnTo>
                    <a:pt x="768" y="576"/>
                  </a:lnTo>
                  <a:lnTo>
                    <a:pt x="912" y="720"/>
                  </a:lnTo>
                  <a:lnTo>
                    <a:pt x="672" y="672"/>
                  </a:lnTo>
                  <a:lnTo>
                    <a:pt x="720" y="864"/>
                  </a:lnTo>
                  <a:lnTo>
                    <a:pt x="528" y="720"/>
                  </a:lnTo>
                  <a:lnTo>
                    <a:pt x="528" y="912"/>
                  </a:lnTo>
                  <a:lnTo>
                    <a:pt x="384" y="720"/>
                  </a:lnTo>
                  <a:lnTo>
                    <a:pt x="288" y="912"/>
                  </a:lnTo>
                  <a:lnTo>
                    <a:pt x="288" y="720"/>
                  </a:lnTo>
                  <a:lnTo>
                    <a:pt x="144" y="768"/>
                  </a:lnTo>
                  <a:lnTo>
                    <a:pt x="192" y="576"/>
                  </a:lnTo>
                  <a:lnTo>
                    <a:pt x="0" y="528"/>
                  </a:lnTo>
                  <a:lnTo>
                    <a:pt x="192" y="432"/>
                  </a:lnTo>
                  <a:lnTo>
                    <a:pt x="0" y="336"/>
                  </a:lnTo>
                  <a:lnTo>
                    <a:pt x="240" y="288"/>
                  </a:lnTo>
                  <a:lnTo>
                    <a:pt x="48" y="144"/>
                  </a:lnTo>
                  <a:lnTo>
                    <a:pt x="288" y="192"/>
                  </a:lnTo>
                  <a:lnTo>
                    <a:pt x="240" y="0"/>
                  </a:lnTo>
                  <a:lnTo>
                    <a:pt x="384" y="19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73A9B5B8-F4F1-4FB5-9FD7-6E2B8307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1536"/>
              <a:ext cx="689" cy="864"/>
            </a:xfrm>
            <a:custGeom>
              <a:avLst/>
              <a:gdLst>
                <a:gd name="T0" fmla="*/ 73 w 960"/>
                <a:gd name="T1" fmla="*/ 146 h 912"/>
                <a:gd name="T2" fmla="*/ 92 w 960"/>
                <a:gd name="T3" fmla="*/ 0 h 912"/>
                <a:gd name="T4" fmla="*/ 109 w 960"/>
                <a:gd name="T5" fmla="*/ 146 h 912"/>
                <a:gd name="T6" fmla="*/ 146 w 960"/>
                <a:gd name="T7" fmla="*/ 73 h 912"/>
                <a:gd name="T8" fmla="*/ 128 w 960"/>
                <a:gd name="T9" fmla="*/ 220 h 912"/>
                <a:gd name="T10" fmla="*/ 174 w 960"/>
                <a:gd name="T11" fmla="*/ 220 h 912"/>
                <a:gd name="T12" fmla="*/ 146 w 960"/>
                <a:gd name="T13" fmla="*/ 330 h 912"/>
                <a:gd name="T14" fmla="*/ 183 w 960"/>
                <a:gd name="T15" fmla="*/ 403 h 912"/>
                <a:gd name="T16" fmla="*/ 146 w 960"/>
                <a:gd name="T17" fmla="*/ 440 h 912"/>
                <a:gd name="T18" fmla="*/ 174 w 960"/>
                <a:gd name="T19" fmla="*/ 549 h 912"/>
                <a:gd name="T20" fmla="*/ 128 w 960"/>
                <a:gd name="T21" fmla="*/ 513 h 912"/>
                <a:gd name="T22" fmla="*/ 137 w 960"/>
                <a:gd name="T23" fmla="*/ 659 h 912"/>
                <a:gd name="T24" fmla="*/ 100 w 960"/>
                <a:gd name="T25" fmla="*/ 549 h 912"/>
                <a:gd name="T26" fmla="*/ 100 w 960"/>
                <a:gd name="T27" fmla="*/ 696 h 912"/>
                <a:gd name="T28" fmla="*/ 73 w 960"/>
                <a:gd name="T29" fmla="*/ 549 h 912"/>
                <a:gd name="T30" fmla="*/ 55 w 960"/>
                <a:gd name="T31" fmla="*/ 696 h 912"/>
                <a:gd name="T32" fmla="*/ 55 w 960"/>
                <a:gd name="T33" fmla="*/ 549 h 912"/>
                <a:gd name="T34" fmla="*/ 27 w 960"/>
                <a:gd name="T35" fmla="*/ 587 h 912"/>
                <a:gd name="T36" fmla="*/ 37 w 960"/>
                <a:gd name="T37" fmla="*/ 440 h 912"/>
                <a:gd name="T38" fmla="*/ 0 w 960"/>
                <a:gd name="T39" fmla="*/ 403 h 912"/>
                <a:gd name="T40" fmla="*/ 37 w 960"/>
                <a:gd name="T41" fmla="*/ 330 h 912"/>
                <a:gd name="T42" fmla="*/ 0 w 960"/>
                <a:gd name="T43" fmla="*/ 256 h 912"/>
                <a:gd name="T44" fmla="*/ 45 w 960"/>
                <a:gd name="T45" fmla="*/ 220 h 912"/>
                <a:gd name="T46" fmla="*/ 9 w 960"/>
                <a:gd name="T47" fmla="*/ 110 h 912"/>
                <a:gd name="T48" fmla="*/ 55 w 960"/>
                <a:gd name="T49" fmla="*/ 146 h 912"/>
                <a:gd name="T50" fmla="*/ 45 w 960"/>
                <a:gd name="T51" fmla="*/ 0 h 912"/>
                <a:gd name="T52" fmla="*/ 73 w 960"/>
                <a:gd name="T53" fmla="*/ 146 h 9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60" h="912">
                  <a:moveTo>
                    <a:pt x="384" y="192"/>
                  </a:moveTo>
                  <a:lnTo>
                    <a:pt x="480" y="0"/>
                  </a:lnTo>
                  <a:lnTo>
                    <a:pt x="576" y="192"/>
                  </a:lnTo>
                  <a:lnTo>
                    <a:pt x="768" y="96"/>
                  </a:lnTo>
                  <a:lnTo>
                    <a:pt x="672" y="288"/>
                  </a:lnTo>
                  <a:lnTo>
                    <a:pt x="912" y="288"/>
                  </a:lnTo>
                  <a:lnTo>
                    <a:pt x="768" y="432"/>
                  </a:lnTo>
                  <a:lnTo>
                    <a:pt x="960" y="528"/>
                  </a:lnTo>
                  <a:lnTo>
                    <a:pt x="768" y="576"/>
                  </a:lnTo>
                  <a:lnTo>
                    <a:pt x="912" y="720"/>
                  </a:lnTo>
                  <a:lnTo>
                    <a:pt x="672" y="672"/>
                  </a:lnTo>
                  <a:lnTo>
                    <a:pt x="720" y="864"/>
                  </a:lnTo>
                  <a:lnTo>
                    <a:pt x="528" y="720"/>
                  </a:lnTo>
                  <a:lnTo>
                    <a:pt x="528" y="912"/>
                  </a:lnTo>
                  <a:lnTo>
                    <a:pt x="384" y="720"/>
                  </a:lnTo>
                  <a:lnTo>
                    <a:pt x="288" y="912"/>
                  </a:lnTo>
                  <a:lnTo>
                    <a:pt x="288" y="720"/>
                  </a:lnTo>
                  <a:lnTo>
                    <a:pt x="144" y="768"/>
                  </a:lnTo>
                  <a:lnTo>
                    <a:pt x="192" y="576"/>
                  </a:lnTo>
                  <a:lnTo>
                    <a:pt x="0" y="528"/>
                  </a:lnTo>
                  <a:lnTo>
                    <a:pt x="192" y="432"/>
                  </a:lnTo>
                  <a:lnTo>
                    <a:pt x="0" y="336"/>
                  </a:lnTo>
                  <a:lnTo>
                    <a:pt x="240" y="288"/>
                  </a:lnTo>
                  <a:lnTo>
                    <a:pt x="48" y="144"/>
                  </a:lnTo>
                  <a:lnTo>
                    <a:pt x="288" y="192"/>
                  </a:lnTo>
                  <a:lnTo>
                    <a:pt x="240" y="0"/>
                  </a:lnTo>
                  <a:lnTo>
                    <a:pt x="384" y="19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4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/>
        </p:nvGraphicFramePr>
        <p:xfrm>
          <a:off x="2044701" y="2528888"/>
          <a:ext cx="8107363" cy="3881436"/>
        </p:xfrm>
        <a:graphic>
          <a:graphicData uri="http://schemas.openxmlformats.org/drawingml/2006/table">
            <a:tbl>
              <a:tblPr/>
              <a:tblGrid>
                <a:gridCol w="810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C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marL="90000" marR="90000" marT="191520" marB="46800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80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697164" y="2668952"/>
            <a:ext cx="24396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Force of Love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518819" y="2528888"/>
            <a:ext cx="212689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5681928" y="2581619"/>
            <a:ext cx="1306375" cy="1543505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EA3332"/>
          </a:solidFill>
          <a:ln w="19080" cap="sq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977" y="524234"/>
            <a:ext cx="764871" cy="20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6A800C4A-CC81-4835-BDD3-CD600C1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44" y="2703445"/>
            <a:ext cx="2342041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Force of Principle</a:t>
            </a:r>
          </a:p>
        </p:txBody>
      </p:sp>
      <p:sp>
        <p:nvSpPr>
          <p:cNvPr id="23" name="AutoShape 13">
            <a:extLst>
              <a:ext uri="{FF2B5EF4-FFF2-40B4-BE49-F238E27FC236}">
                <a16:creationId xmlns:a16="http://schemas.microsoft.com/office/drawing/2014/main" id="{03C89316-1D48-4AAC-88D4-5E75C495D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083" y="2528888"/>
            <a:ext cx="240419" cy="3881436"/>
          </a:xfrm>
          <a:prstGeom prst="upArrow">
            <a:avLst>
              <a:gd name="adj1" fmla="val 34657"/>
              <a:gd name="adj2" fmla="val 75436"/>
            </a:avLst>
          </a:prstGeom>
          <a:solidFill>
            <a:srgbClr val="0070C0"/>
          </a:solidFill>
          <a:ln w="1908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6656BC-B2DA-4487-A201-B4C9078F294A}"/>
              </a:ext>
            </a:extLst>
          </p:cNvPr>
          <p:cNvSpPr/>
          <p:nvPr/>
        </p:nvSpPr>
        <p:spPr>
          <a:xfrm flipV="1">
            <a:off x="4497312" y="407239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472A4E-2DE5-4629-9BBD-371EC51257E3}"/>
              </a:ext>
            </a:extLst>
          </p:cNvPr>
          <p:cNvSpPr/>
          <p:nvPr/>
        </p:nvSpPr>
        <p:spPr>
          <a:xfrm flipV="1">
            <a:off x="4494289" y="4287399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E69152-59BC-483D-89A6-7D0FE265FD87}"/>
              </a:ext>
            </a:extLst>
          </p:cNvPr>
          <p:cNvSpPr/>
          <p:nvPr/>
        </p:nvSpPr>
        <p:spPr>
          <a:xfrm flipV="1">
            <a:off x="4483535" y="450240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4517D7-F3F3-4AE4-981F-D543F207C9EC}"/>
              </a:ext>
            </a:extLst>
          </p:cNvPr>
          <p:cNvSpPr/>
          <p:nvPr/>
        </p:nvSpPr>
        <p:spPr>
          <a:xfrm flipV="1">
            <a:off x="4494288" y="385425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3C0D9-8CB4-4714-8D30-479033C49FDD}"/>
              </a:ext>
            </a:extLst>
          </p:cNvPr>
          <p:cNvSpPr/>
          <p:nvPr/>
        </p:nvSpPr>
        <p:spPr>
          <a:xfrm flipV="1">
            <a:off x="4498108" y="4721540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D668BE-6292-41C3-8585-6516DBAA8E85}"/>
              </a:ext>
            </a:extLst>
          </p:cNvPr>
          <p:cNvSpPr/>
          <p:nvPr/>
        </p:nvSpPr>
        <p:spPr>
          <a:xfrm flipV="1">
            <a:off x="4487355" y="494160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59A9C-263C-436C-8101-EDC962E20801}"/>
              </a:ext>
            </a:extLst>
          </p:cNvPr>
          <p:cNvSpPr/>
          <p:nvPr/>
        </p:nvSpPr>
        <p:spPr>
          <a:xfrm flipV="1">
            <a:off x="4483534" y="515977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0AD359-9ADF-4E51-BE7E-9DF37BDA4AD4}"/>
              </a:ext>
            </a:extLst>
          </p:cNvPr>
          <p:cNvSpPr/>
          <p:nvPr/>
        </p:nvSpPr>
        <p:spPr>
          <a:xfrm flipV="1">
            <a:off x="4488867" y="537795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26CA13-E580-4A84-A47D-6A91AFD3115A}"/>
              </a:ext>
            </a:extLst>
          </p:cNvPr>
          <p:cNvSpPr/>
          <p:nvPr/>
        </p:nvSpPr>
        <p:spPr>
          <a:xfrm flipV="1">
            <a:off x="4487354" y="562255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8935F3-47DE-4922-9381-A82FE8A5B514}"/>
              </a:ext>
            </a:extLst>
          </p:cNvPr>
          <p:cNvSpPr/>
          <p:nvPr/>
        </p:nvSpPr>
        <p:spPr>
          <a:xfrm flipV="1">
            <a:off x="4483534" y="5848473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13F95C-9626-42BE-A3B5-AA8C28A579D8}"/>
              </a:ext>
            </a:extLst>
          </p:cNvPr>
          <p:cNvSpPr/>
          <p:nvPr/>
        </p:nvSpPr>
        <p:spPr>
          <a:xfrm flipV="1">
            <a:off x="4483533" y="6062478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5E13E7-534E-4613-8358-37577507786A}"/>
              </a:ext>
            </a:extLst>
          </p:cNvPr>
          <p:cNvSpPr/>
          <p:nvPr/>
        </p:nvSpPr>
        <p:spPr>
          <a:xfrm flipV="1">
            <a:off x="4495121" y="6292054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519AF3-9301-4205-BB92-48AEBC594321}"/>
              </a:ext>
            </a:extLst>
          </p:cNvPr>
          <p:cNvSpPr/>
          <p:nvPr/>
        </p:nvSpPr>
        <p:spPr>
          <a:xfrm flipV="1">
            <a:off x="4487353" y="3629691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F6F428-3D38-4795-997C-AFA1BDB8DBF2}"/>
              </a:ext>
            </a:extLst>
          </p:cNvPr>
          <p:cNvSpPr/>
          <p:nvPr/>
        </p:nvSpPr>
        <p:spPr>
          <a:xfrm flipV="1">
            <a:off x="4494288" y="3419399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4D2A7C-49D5-420F-8F3F-4ABC1AF740F8}"/>
              </a:ext>
            </a:extLst>
          </p:cNvPr>
          <p:cNvSpPr/>
          <p:nvPr/>
        </p:nvSpPr>
        <p:spPr>
          <a:xfrm flipV="1">
            <a:off x="4480701" y="3190606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4BFDC6-0219-42A2-B1CE-CD0E9E209D65}"/>
              </a:ext>
            </a:extLst>
          </p:cNvPr>
          <p:cNvSpPr/>
          <p:nvPr/>
        </p:nvSpPr>
        <p:spPr>
          <a:xfrm flipV="1">
            <a:off x="4480701" y="2972850"/>
            <a:ext cx="50296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Box 30">
            <a:extLst>
              <a:ext uri="{FF2B5EF4-FFF2-40B4-BE49-F238E27FC236}">
                <a16:creationId xmlns:a16="http://schemas.microsoft.com/office/drawing/2014/main" id="{71FB002E-C0A9-4080-9066-9B11DFD95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072" y="1522289"/>
            <a:ext cx="339342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fontAlgn="b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God’s Guidance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+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752E74-EC8A-4C13-9D7C-8A82492DB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323" y="242228"/>
            <a:ext cx="4259761" cy="1225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5100" rIns="67500" bIns="35100" anchor="ctr" anchorCtr="1">
            <a:spAutoFit/>
          </a:bodyPr>
          <a:lstStyle/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US" sz="18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The 3 Blessings</a:t>
            </a:r>
            <a:br>
              <a:rPr lang="en-US" sz="18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</a:br>
            <a:r>
              <a:rPr lang="en-US" sz="18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The Commandment</a:t>
            </a:r>
            <a:br>
              <a:rPr lang="en-US" sz="18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</a:br>
            <a:r>
              <a:rPr lang="en-US" sz="1875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“Do Not Eat the Fruit of Good &amp; </a:t>
            </a:r>
            <a:r>
              <a:rPr lang="en-US" sz="187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宋体" charset="0"/>
                <a:cs typeface="宋体" charset="0"/>
              </a:rPr>
              <a:t>Evil”</a:t>
            </a:r>
            <a:endParaRPr lang="en-US" sz="1875" dirty="0">
              <a:solidFill>
                <a:schemeClr val="tx1">
                  <a:lumMod val="75000"/>
                  <a:lumOff val="25000"/>
                </a:schemeClr>
              </a:solidFill>
              <a:latin typeface="Tahoma" charset="0"/>
              <a:ea typeface="宋体" charset="0"/>
              <a:cs typeface="宋体" charset="0"/>
            </a:endParaRPr>
          </a:p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US" sz="1875" dirty="0">
              <a:solidFill>
                <a:schemeClr val="tx1">
                  <a:lumMod val="75000"/>
                  <a:lumOff val="25000"/>
                </a:schemeClr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2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4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17J AS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851" y="0"/>
            <a:ext cx="2652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0" name="Picture 3" descr="Adam_and_Eve_Driven_out_of_Ed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" r="1127"/>
          <a:stretch/>
        </p:blipFill>
        <p:spPr bwMode="auto">
          <a:xfrm>
            <a:off x="1523999" y="0"/>
            <a:ext cx="9118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6" descr="HUMAN 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0" y="1264999"/>
            <a:ext cx="4445000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175975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rgbClr val="404040"/>
                </a:solidFill>
                <a:latin typeface="Tahoma"/>
                <a:ea typeface="宋体" charset="0"/>
                <a:cs typeface="宋体" charset="0"/>
              </a:rPr>
              <a:t>THE GENESIS STORY OF THE HUMAN FALL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4491038" y="4771786"/>
            <a:ext cx="1231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Adam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392863" y="4771786"/>
            <a:ext cx="1073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Eve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12025" y="1238249"/>
            <a:ext cx="2051050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Tree of the Knowledge of Good and Evil</a:t>
            </a:r>
          </a:p>
        </p:txBody>
      </p:sp>
      <p:sp>
        <p:nvSpPr>
          <p:cNvPr id="21510" name="Text Box 16"/>
          <p:cNvSpPr txBox="1">
            <a:spLocks noChangeArrowheads="1"/>
          </p:cNvSpPr>
          <p:nvPr/>
        </p:nvSpPr>
        <p:spPr bwMode="auto">
          <a:xfrm>
            <a:off x="3873500" y="1472725"/>
            <a:ext cx="16779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Tree of Life</a:t>
            </a:r>
          </a:p>
        </p:txBody>
      </p:sp>
      <p:sp>
        <p:nvSpPr>
          <p:cNvPr id="20" name="Oval 17"/>
          <p:cNvSpPr>
            <a:spLocks noChangeAspect="1" noChangeArrowheads="1"/>
          </p:cNvSpPr>
          <p:nvPr/>
        </p:nvSpPr>
        <p:spPr bwMode="auto">
          <a:xfrm>
            <a:off x="3754439" y="1541224"/>
            <a:ext cx="4003675" cy="4000500"/>
          </a:xfrm>
          <a:prstGeom prst="ellipse">
            <a:avLst/>
          </a:prstGeom>
          <a:noFill/>
          <a:ln w="76200" algn="ctr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4AA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ts val="0"/>
              </a:spcBef>
              <a:defRPr/>
            </a:pPr>
            <a:endParaRPr lang="en-US" altLang="en-US" sz="2500" b="1">
              <a:solidFill>
                <a:schemeClr val="bg1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6702425" y="4257436"/>
            <a:ext cx="14811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Serpent</a:t>
            </a: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7210426" y="3381136"/>
            <a:ext cx="1076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Fruit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762187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“FRUIT”— not literal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53506" y="1997075"/>
            <a:ext cx="68849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01700" indent="-3603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501775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024063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54635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035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4607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79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7515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457200"/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“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goes into the mouth defiles a man, but what comes out of the mouth, this defiles 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… </a:t>
            </a:r>
            <a:b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comes out of the mouth proceeds from the heart, and this defiles a man.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out of the heart come evil thoughts, murder, adultery, fornication, theft, false witness, slander.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what defile 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man…”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charset="0"/>
              <a:cs typeface="Times New Roman" panose="02020603050405020304" pitchFamily="18" charset="0"/>
            </a:endParaRPr>
          </a:p>
          <a:p>
            <a:pPr marL="137160" indent="-457200" algn="r" eaLnBrk="1" hangingPunct="1">
              <a:spcAft>
                <a:spcPts val="1200"/>
              </a:spcAft>
              <a:defRPr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Matthew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15:10-11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6" descr="HUMAN 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0" y="1264999"/>
            <a:ext cx="4445000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5"/>
          <p:cNvSpPr>
            <a:spLocks noChangeArrowheads="1"/>
          </p:cNvSpPr>
          <p:nvPr/>
        </p:nvSpPr>
        <p:spPr bwMode="auto">
          <a:xfrm>
            <a:off x="1524000" y="175975"/>
            <a:ext cx="91440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solidFill>
                  <a:srgbClr val="404040"/>
                </a:solidFill>
                <a:latin typeface="Tahoma"/>
                <a:ea typeface="宋体" charset="0"/>
                <a:cs typeface="宋体" charset="0"/>
              </a:rPr>
              <a:t>THE GENESIS STORY OF THE HUMAN FALL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4491038" y="4771786"/>
            <a:ext cx="1231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Adam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392863" y="4771786"/>
            <a:ext cx="1073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Eve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12025" y="1238249"/>
            <a:ext cx="2051050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Tree of the Knowledge of Good and Evil</a:t>
            </a:r>
          </a:p>
        </p:txBody>
      </p:sp>
      <p:sp>
        <p:nvSpPr>
          <p:cNvPr id="21510" name="Text Box 16"/>
          <p:cNvSpPr txBox="1">
            <a:spLocks noChangeArrowheads="1"/>
          </p:cNvSpPr>
          <p:nvPr/>
        </p:nvSpPr>
        <p:spPr bwMode="auto">
          <a:xfrm>
            <a:off x="3873500" y="1472725"/>
            <a:ext cx="16779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b="1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Tree of Life</a:t>
            </a:r>
          </a:p>
        </p:txBody>
      </p:sp>
      <p:sp>
        <p:nvSpPr>
          <p:cNvPr id="20" name="Oval 17"/>
          <p:cNvSpPr>
            <a:spLocks noChangeAspect="1" noChangeArrowheads="1"/>
          </p:cNvSpPr>
          <p:nvPr/>
        </p:nvSpPr>
        <p:spPr bwMode="auto">
          <a:xfrm>
            <a:off x="3754439" y="1541224"/>
            <a:ext cx="4003675" cy="4000500"/>
          </a:xfrm>
          <a:prstGeom prst="ellipse">
            <a:avLst/>
          </a:prstGeom>
          <a:noFill/>
          <a:ln w="76200" algn="ctr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54AA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ts val="0"/>
              </a:spcBef>
              <a:defRPr/>
            </a:pPr>
            <a:endParaRPr lang="en-US" altLang="en-US" sz="2500" b="1">
              <a:solidFill>
                <a:schemeClr val="bg1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6702425" y="4257436"/>
            <a:ext cx="14811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Serpent</a:t>
            </a: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7210426" y="3381136"/>
            <a:ext cx="1076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" hangingPunct="1"/>
            <a:r>
              <a:rPr lang="en-US" sz="2000" b="1">
                <a:solidFill>
                  <a:schemeClr val="bg1"/>
                </a:solidFill>
                <a:latin typeface="Tahoma" charset="0"/>
              </a:rPr>
              <a:t>Fruit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825764" y="5178812"/>
            <a:ext cx="3351121" cy="128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0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Romans </a:t>
            </a:r>
            <a:r>
              <a:rPr lang="en-US" sz="2000" dirty="0" smtClean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11:17 </a:t>
            </a:r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/>
            </a:r>
            <a:b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</a:br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“… </a:t>
            </a:r>
            <a:r>
              <a:rPr lang="en-US" sz="2000" dirty="0" smtClean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and </a:t>
            </a:r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thou, being a wild olive tree, were </a:t>
            </a:r>
            <a:r>
              <a:rPr lang="en-US" sz="2000" dirty="0" smtClean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grafted </a:t>
            </a:r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in among them …”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8E58A86B-5FCA-4EFB-ABED-C066D50B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026" y="5162072"/>
            <a:ext cx="3351121" cy="128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0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Romans </a:t>
            </a:r>
            <a:r>
              <a:rPr lang="en-US" sz="2000" dirty="0" smtClean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11:24</a:t>
            </a:r>
            <a:endParaRPr lang="en-US" sz="2000" dirty="0">
              <a:solidFill>
                <a:srgbClr val="404040"/>
              </a:solidFill>
              <a:latin typeface="Tahoma" charset="0"/>
              <a:ea typeface="宋体" charset="0"/>
              <a:cs typeface="宋体" charset="0"/>
            </a:endParaRPr>
          </a:p>
          <a:p>
            <a:pPr eaLnBrk="1" hangingPunct="1"/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 … and wert </a:t>
            </a:r>
            <a:r>
              <a:rPr lang="en-US" sz="2000" dirty="0" smtClean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grafted </a:t>
            </a:r>
            <a:r>
              <a:rPr lang="en-US" sz="2000" dirty="0">
                <a:solidFill>
                  <a:srgbClr val="404040"/>
                </a:solidFill>
                <a:latin typeface="Tahoma" charset="0"/>
                <a:ea typeface="宋体" charset="0"/>
                <a:cs typeface="宋体" charset="0"/>
              </a:rPr>
              <a:t>contrary to nature into a good olive tree [Christ] …”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4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11012</TotalTime>
  <Words>749</Words>
  <Application>Microsoft Office PowerPoint</Application>
  <PresentationFormat>Widescreen</PresentationFormat>
  <Paragraphs>215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宋体</vt:lpstr>
      <vt:lpstr>Arial</vt:lpstr>
      <vt:lpstr>Arial Unicode MS</vt:lpstr>
      <vt:lpstr>Calibri</vt:lpstr>
      <vt:lpstr>Calibri Light</vt:lpstr>
      <vt:lpstr>Courier New</vt:lpstr>
      <vt:lpstr>Tahoma</vt:lpstr>
      <vt:lpstr>Times New Roman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jf</dc:creator>
  <dc:description>The Human Fall Part 1 finished 07.04.2006 17:12</dc:description>
  <cp:lastModifiedBy>gservito</cp:lastModifiedBy>
  <cp:revision>1155</cp:revision>
  <dcterms:created xsi:type="dcterms:W3CDTF">2005-01-30T09:53:59Z</dcterms:created>
  <dcterms:modified xsi:type="dcterms:W3CDTF">2018-06-29T18:51:32Z</dcterms:modified>
</cp:coreProperties>
</file>